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8" r:id="rId2"/>
    <p:sldId id="304" r:id="rId3"/>
    <p:sldId id="314" r:id="rId4"/>
    <p:sldId id="317" r:id="rId5"/>
    <p:sldId id="307" r:id="rId6"/>
    <p:sldId id="305" r:id="rId7"/>
    <p:sldId id="312" r:id="rId8"/>
    <p:sldId id="313" r:id="rId9"/>
    <p:sldId id="262" r:id="rId10"/>
    <p:sldId id="263" r:id="rId11"/>
    <p:sldId id="266" r:id="rId12"/>
    <p:sldId id="270" r:id="rId13"/>
    <p:sldId id="271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92" r:id="rId24"/>
    <p:sldId id="288" r:id="rId25"/>
    <p:sldId id="286" r:id="rId26"/>
    <p:sldId id="281" r:id="rId27"/>
    <p:sldId id="299" r:id="rId28"/>
    <p:sldId id="282" r:id="rId29"/>
    <p:sldId id="283" r:id="rId30"/>
    <p:sldId id="294" r:id="rId31"/>
    <p:sldId id="297" r:id="rId32"/>
    <p:sldId id="284" r:id="rId33"/>
    <p:sldId id="293" r:id="rId34"/>
    <p:sldId id="301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83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02289-4AF7-4753-AB0F-F9C2F666174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01DF9364-5814-4EA9-AB08-4BC1DC652583}">
      <dgm:prSet/>
      <dgm:spPr/>
      <dgm:t>
        <a:bodyPr/>
        <a:lstStyle/>
        <a:p>
          <a:r>
            <a:rPr lang="hr-HR" dirty="0"/>
            <a:t>Multinacionalna </a:t>
          </a:r>
          <a:r>
            <a:rPr lang="hr-HR" dirty="0" err="1"/>
            <a:t>real-world</a:t>
          </a:r>
          <a:r>
            <a:rPr lang="hr-HR" dirty="0"/>
            <a:t> analiza</a:t>
          </a:r>
          <a:endParaRPr lang="en-US" dirty="0"/>
        </a:p>
      </dgm:t>
    </dgm:pt>
    <dgm:pt modelId="{F7FED969-1EFD-4BCD-A135-D46792B30188}" type="parTrans" cxnId="{8E28A66A-5D9E-4D08-89B7-0A4AB25E0084}">
      <dgm:prSet/>
      <dgm:spPr/>
      <dgm:t>
        <a:bodyPr/>
        <a:lstStyle/>
        <a:p>
          <a:endParaRPr lang="en-US"/>
        </a:p>
      </dgm:t>
    </dgm:pt>
    <dgm:pt modelId="{10E8E51D-C0B6-4A3B-B7A1-5496057A9E75}" type="sibTrans" cxnId="{8E28A66A-5D9E-4D08-89B7-0A4AB25E0084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0E844890-0281-483C-963D-E096B374C7D5}">
      <dgm:prSet/>
      <dgm:spPr/>
      <dgm:t>
        <a:bodyPr/>
        <a:lstStyle/>
        <a:p>
          <a:r>
            <a:rPr lang="hr-HR"/>
            <a:t>Procjena povezanosti SABA upotrebe sa ishodima</a:t>
          </a:r>
          <a:endParaRPr lang="en-US"/>
        </a:p>
      </dgm:t>
    </dgm:pt>
    <dgm:pt modelId="{C68B76D0-E57E-46D5-8B44-2388E0C6D6E1}" type="parTrans" cxnId="{CCFD253E-F4D2-400E-A60B-DBAD6DD7725A}">
      <dgm:prSet/>
      <dgm:spPr/>
      <dgm:t>
        <a:bodyPr/>
        <a:lstStyle/>
        <a:p>
          <a:endParaRPr lang="en-US"/>
        </a:p>
      </dgm:t>
    </dgm:pt>
    <dgm:pt modelId="{D94E001E-6431-43BE-A70E-689F7B4B442A}" type="sibTrans" cxnId="{CCFD253E-F4D2-400E-A60B-DBAD6DD7725A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2DB0C01D-CD71-434C-B37D-944A5919AA69}">
      <dgm:prSet/>
      <dgm:spPr/>
      <dgm:t>
        <a:bodyPr/>
        <a:lstStyle/>
        <a:p>
          <a:r>
            <a:rPr lang="hr-HR" dirty="0"/>
            <a:t>Obuhvata velike kohorte pacijenata</a:t>
          </a:r>
          <a:endParaRPr lang="en-US" dirty="0"/>
        </a:p>
      </dgm:t>
    </dgm:pt>
    <dgm:pt modelId="{69423421-2F56-4AAE-A710-8D912A9DDE96}" type="parTrans" cxnId="{DFBE023D-D7FE-406F-9854-95E3156A5F2D}">
      <dgm:prSet/>
      <dgm:spPr/>
      <dgm:t>
        <a:bodyPr/>
        <a:lstStyle/>
        <a:p>
          <a:endParaRPr lang="en-US"/>
        </a:p>
      </dgm:t>
    </dgm:pt>
    <dgm:pt modelId="{BBD5B85B-1CD5-42A0-8057-DD11800A47ED}" type="sibTrans" cxnId="{DFBE023D-D7FE-406F-9854-95E3156A5F2D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69D87A9D-8ED3-483E-80A0-1DD4604481BC}" type="pres">
      <dgm:prSet presAssocID="{F4802289-4AF7-4753-AB0F-F9C2F6661746}" presName="Name0" presStyleCnt="0">
        <dgm:presLayoutVars>
          <dgm:animLvl val="lvl"/>
          <dgm:resizeHandles val="exact"/>
        </dgm:presLayoutVars>
      </dgm:prSet>
      <dgm:spPr/>
    </dgm:pt>
    <dgm:pt modelId="{0C64D95A-5BC9-4017-838D-EA9FF3EAF0EF}" type="pres">
      <dgm:prSet presAssocID="{01DF9364-5814-4EA9-AB08-4BC1DC652583}" presName="compositeNode" presStyleCnt="0">
        <dgm:presLayoutVars>
          <dgm:bulletEnabled val="1"/>
        </dgm:presLayoutVars>
      </dgm:prSet>
      <dgm:spPr/>
    </dgm:pt>
    <dgm:pt modelId="{FC6BA231-E36A-4461-AA37-66A2BE0E007B}" type="pres">
      <dgm:prSet presAssocID="{01DF9364-5814-4EA9-AB08-4BC1DC652583}" presName="bgRect" presStyleLbl="bgAccFollowNode1" presStyleIdx="0" presStyleCnt="3"/>
      <dgm:spPr/>
    </dgm:pt>
    <dgm:pt modelId="{9357D5F2-026A-4F5E-8CE8-A143139FFB31}" type="pres">
      <dgm:prSet presAssocID="{10E8E51D-C0B6-4A3B-B7A1-5496057A9E7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7B30766-274E-41D4-9777-4D8809F8BCAB}" type="pres">
      <dgm:prSet presAssocID="{01DF9364-5814-4EA9-AB08-4BC1DC652583}" presName="bottomLine" presStyleLbl="alignNode1" presStyleIdx="1" presStyleCnt="6">
        <dgm:presLayoutVars/>
      </dgm:prSet>
      <dgm:spPr/>
    </dgm:pt>
    <dgm:pt modelId="{8571E075-04D2-4596-B391-1EFE8744B1FB}" type="pres">
      <dgm:prSet presAssocID="{01DF9364-5814-4EA9-AB08-4BC1DC652583}" presName="nodeText" presStyleLbl="bgAccFollowNode1" presStyleIdx="0" presStyleCnt="3">
        <dgm:presLayoutVars>
          <dgm:bulletEnabled val="1"/>
        </dgm:presLayoutVars>
      </dgm:prSet>
      <dgm:spPr/>
    </dgm:pt>
    <dgm:pt modelId="{A7AFB14D-F0A4-4F6F-A6A8-5C7A68FF0481}" type="pres">
      <dgm:prSet presAssocID="{10E8E51D-C0B6-4A3B-B7A1-5496057A9E75}" presName="sibTrans" presStyleCnt="0"/>
      <dgm:spPr/>
    </dgm:pt>
    <dgm:pt modelId="{5590DDE2-C2F6-43A0-8681-71C1410E754D}" type="pres">
      <dgm:prSet presAssocID="{0E844890-0281-483C-963D-E096B374C7D5}" presName="compositeNode" presStyleCnt="0">
        <dgm:presLayoutVars>
          <dgm:bulletEnabled val="1"/>
        </dgm:presLayoutVars>
      </dgm:prSet>
      <dgm:spPr/>
    </dgm:pt>
    <dgm:pt modelId="{98DE8AAE-79F0-4F18-9495-4D3E2CBF86DF}" type="pres">
      <dgm:prSet presAssocID="{0E844890-0281-483C-963D-E096B374C7D5}" presName="bgRect" presStyleLbl="bgAccFollowNode1" presStyleIdx="1" presStyleCnt="3"/>
      <dgm:spPr/>
    </dgm:pt>
    <dgm:pt modelId="{4D24F621-9DBE-479A-8C69-5B948B6F0688}" type="pres">
      <dgm:prSet presAssocID="{D94E001E-6431-43BE-A70E-689F7B4B442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29E7EF4-1C43-4C72-8F3C-508364E5B6BC}" type="pres">
      <dgm:prSet presAssocID="{0E844890-0281-483C-963D-E096B374C7D5}" presName="bottomLine" presStyleLbl="alignNode1" presStyleIdx="3" presStyleCnt="6">
        <dgm:presLayoutVars/>
      </dgm:prSet>
      <dgm:spPr/>
    </dgm:pt>
    <dgm:pt modelId="{A405BBB2-C98F-40DB-9694-64BFC02A116F}" type="pres">
      <dgm:prSet presAssocID="{0E844890-0281-483C-963D-E096B374C7D5}" presName="nodeText" presStyleLbl="bgAccFollowNode1" presStyleIdx="1" presStyleCnt="3">
        <dgm:presLayoutVars>
          <dgm:bulletEnabled val="1"/>
        </dgm:presLayoutVars>
      </dgm:prSet>
      <dgm:spPr/>
    </dgm:pt>
    <dgm:pt modelId="{DC23B028-4407-4917-8AE1-D8FD9A450467}" type="pres">
      <dgm:prSet presAssocID="{D94E001E-6431-43BE-A70E-689F7B4B442A}" presName="sibTrans" presStyleCnt="0"/>
      <dgm:spPr/>
    </dgm:pt>
    <dgm:pt modelId="{8703434C-041A-41F9-A19F-6E57FBF9F1E5}" type="pres">
      <dgm:prSet presAssocID="{2DB0C01D-CD71-434C-B37D-944A5919AA69}" presName="compositeNode" presStyleCnt="0">
        <dgm:presLayoutVars>
          <dgm:bulletEnabled val="1"/>
        </dgm:presLayoutVars>
      </dgm:prSet>
      <dgm:spPr/>
    </dgm:pt>
    <dgm:pt modelId="{240BEE9A-8A1B-4D68-A648-BECDC58D7746}" type="pres">
      <dgm:prSet presAssocID="{2DB0C01D-CD71-434C-B37D-944A5919AA69}" presName="bgRect" presStyleLbl="bgAccFollowNode1" presStyleIdx="2" presStyleCnt="3" custLinFactNeighborY="1118"/>
      <dgm:spPr/>
    </dgm:pt>
    <dgm:pt modelId="{34C21E64-AFF0-49EA-AA18-AF8E2C4098BF}" type="pres">
      <dgm:prSet presAssocID="{BBD5B85B-1CD5-42A0-8057-DD11800A47E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68AAB2D-49B2-42F9-9BFE-6482A1F3547C}" type="pres">
      <dgm:prSet presAssocID="{2DB0C01D-CD71-434C-B37D-944A5919AA69}" presName="bottomLine" presStyleLbl="alignNode1" presStyleIdx="5" presStyleCnt="6">
        <dgm:presLayoutVars/>
      </dgm:prSet>
      <dgm:spPr/>
    </dgm:pt>
    <dgm:pt modelId="{3DBF356E-DED4-4748-AD01-26AE61BB0682}" type="pres">
      <dgm:prSet presAssocID="{2DB0C01D-CD71-434C-B37D-944A5919AA6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8CFB60E-4171-4084-BE68-01D06D1FAF8E}" type="presOf" srcId="{0E844890-0281-483C-963D-E096B374C7D5}" destId="{98DE8AAE-79F0-4F18-9495-4D3E2CBF86DF}" srcOrd="0" destOrd="0" presId="urn:microsoft.com/office/officeart/2016/7/layout/BasicLinearProcessNumbered"/>
    <dgm:cxn modelId="{DFBE023D-D7FE-406F-9854-95E3156A5F2D}" srcId="{F4802289-4AF7-4753-AB0F-F9C2F6661746}" destId="{2DB0C01D-CD71-434C-B37D-944A5919AA69}" srcOrd="2" destOrd="0" parTransId="{69423421-2F56-4AAE-A710-8D912A9DDE96}" sibTransId="{BBD5B85B-1CD5-42A0-8057-DD11800A47ED}"/>
    <dgm:cxn modelId="{CCFD253E-F4D2-400E-A60B-DBAD6DD7725A}" srcId="{F4802289-4AF7-4753-AB0F-F9C2F6661746}" destId="{0E844890-0281-483C-963D-E096B374C7D5}" srcOrd="1" destOrd="0" parTransId="{C68B76D0-E57E-46D5-8B44-2388E0C6D6E1}" sibTransId="{D94E001E-6431-43BE-A70E-689F7B4B442A}"/>
    <dgm:cxn modelId="{8E28A66A-5D9E-4D08-89B7-0A4AB25E0084}" srcId="{F4802289-4AF7-4753-AB0F-F9C2F6661746}" destId="{01DF9364-5814-4EA9-AB08-4BC1DC652583}" srcOrd="0" destOrd="0" parTransId="{F7FED969-1EFD-4BCD-A135-D46792B30188}" sibTransId="{10E8E51D-C0B6-4A3B-B7A1-5496057A9E75}"/>
    <dgm:cxn modelId="{6448BF54-7C49-4B91-9188-BF8DBD35E917}" type="presOf" srcId="{2DB0C01D-CD71-434C-B37D-944A5919AA69}" destId="{3DBF356E-DED4-4748-AD01-26AE61BB0682}" srcOrd="1" destOrd="0" presId="urn:microsoft.com/office/officeart/2016/7/layout/BasicLinearProcessNumbered"/>
    <dgm:cxn modelId="{8AB7377A-0773-434B-B7CD-C097025E14F5}" type="presOf" srcId="{01DF9364-5814-4EA9-AB08-4BC1DC652583}" destId="{FC6BA231-E36A-4461-AA37-66A2BE0E007B}" srcOrd="0" destOrd="0" presId="urn:microsoft.com/office/officeart/2016/7/layout/BasicLinearProcessNumbered"/>
    <dgm:cxn modelId="{46A78493-7449-4E3F-A668-4EC9786895C2}" type="presOf" srcId="{D94E001E-6431-43BE-A70E-689F7B4B442A}" destId="{4D24F621-9DBE-479A-8C69-5B948B6F0688}" srcOrd="0" destOrd="0" presId="urn:microsoft.com/office/officeart/2016/7/layout/BasicLinearProcessNumbered"/>
    <dgm:cxn modelId="{E90F0D98-085C-4DDF-A6D4-8371F7828997}" type="presOf" srcId="{F4802289-4AF7-4753-AB0F-F9C2F6661746}" destId="{69D87A9D-8ED3-483E-80A0-1DD4604481BC}" srcOrd="0" destOrd="0" presId="urn:microsoft.com/office/officeart/2016/7/layout/BasicLinearProcessNumbered"/>
    <dgm:cxn modelId="{5258869F-4C7B-4EB9-A35B-D5127EF3CA54}" type="presOf" srcId="{10E8E51D-C0B6-4A3B-B7A1-5496057A9E75}" destId="{9357D5F2-026A-4F5E-8CE8-A143139FFB31}" srcOrd="0" destOrd="0" presId="urn:microsoft.com/office/officeart/2016/7/layout/BasicLinearProcessNumbered"/>
    <dgm:cxn modelId="{D876B0AC-394C-4B75-8148-20228F915F53}" type="presOf" srcId="{01DF9364-5814-4EA9-AB08-4BC1DC652583}" destId="{8571E075-04D2-4596-B391-1EFE8744B1FB}" srcOrd="1" destOrd="0" presId="urn:microsoft.com/office/officeart/2016/7/layout/BasicLinearProcessNumbered"/>
    <dgm:cxn modelId="{D695F5C5-1EA1-48FD-BF29-BA2337756186}" type="presOf" srcId="{2DB0C01D-CD71-434C-B37D-944A5919AA69}" destId="{240BEE9A-8A1B-4D68-A648-BECDC58D7746}" srcOrd="0" destOrd="0" presId="urn:microsoft.com/office/officeart/2016/7/layout/BasicLinearProcessNumbered"/>
    <dgm:cxn modelId="{238745D7-9E58-430E-BB79-CA7BE0E09F06}" type="presOf" srcId="{BBD5B85B-1CD5-42A0-8057-DD11800A47ED}" destId="{34C21E64-AFF0-49EA-AA18-AF8E2C4098BF}" srcOrd="0" destOrd="0" presId="urn:microsoft.com/office/officeart/2016/7/layout/BasicLinearProcessNumbered"/>
    <dgm:cxn modelId="{E1F4C1E6-7F16-4F23-A93F-D07EDF07A94D}" type="presOf" srcId="{0E844890-0281-483C-963D-E096B374C7D5}" destId="{A405BBB2-C98F-40DB-9694-64BFC02A116F}" srcOrd="1" destOrd="0" presId="urn:microsoft.com/office/officeart/2016/7/layout/BasicLinearProcessNumbered"/>
    <dgm:cxn modelId="{5EC3F38E-0578-44D9-AB65-F8AB32AAA49F}" type="presParOf" srcId="{69D87A9D-8ED3-483E-80A0-1DD4604481BC}" destId="{0C64D95A-5BC9-4017-838D-EA9FF3EAF0EF}" srcOrd="0" destOrd="0" presId="urn:microsoft.com/office/officeart/2016/7/layout/BasicLinearProcessNumbered"/>
    <dgm:cxn modelId="{A257399F-B46A-4CB0-B30B-E771EC7113E5}" type="presParOf" srcId="{0C64D95A-5BC9-4017-838D-EA9FF3EAF0EF}" destId="{FC6BA231-E36A-4461-AA37-66A2BE0E007B}" srcOrd="0" destOrd="0" presId="urn:microsoft.com/office/officeart/2016/7/layout/BasicLinearProcessNumbered"/>
    <dgm:cxn modelId="{F7F366CD-6FD0-467F-B07A-F9AFD357010E}" type="presParOf" srcId="{0C64D95A-5BC9-4017-838D-EA9FF3EAF0EF}" destId="{9357D5F2-026A-4F5E-8CE8-A143139FFB31}" srcOrd="1" destOrd="0" presId="urn:microsoft.com/office/officeart/2016/7/layout/BasicLinearProcessNumbered"/>
    <dgm:cxn modelId="{C5A9620F-4A80-4030-8ECE-A4B570646BD2}" type="presParOf" srcId="{0C64D95A-5BC9-4017-838D-EA9FF3EAF0EF}" destId="{07B30766-274E-41D4-9777-4D8809F8BCAB}" srcOrd="2" destOrd="0" presId="urn:microsoft.com/office/officeart/2016/7/layout/BasicLinearProcessNumbered"/>
    <dgm:cxn modelId="{8321F391-883F-43BE-8165-550DE4AC4276}" type="presParOf" srcId="{0C64D95A-5BC9-4017-838D-EA9FF3EAF0EF}" destId="{8571E075-04D2-4596-B391-1EFE8744B1FB}" srcOrd="3" destOrd="0" presId="urn:microsoft.com/office/officeart/2016/7/layout/BasicLinearProcessNumbered"/>
    <dgm:cxn modelId="{C128E236-1DC5-43A0-BEA4-C5676961F401}" type="presParOf" srcId="{69D87A9D-8ED3-483E-80A0-1DD4604481BC}" destId="{A7AFB14D-F0A4-4F6F-A6A8-5C7A68FF0481}" srcOrd="1" destOrd="0" presId="urn:microsoft.com/office/officeart/2016/7/layout/BasicLinearProcessNumbered"/>
    <dgm:cxn modelId="{8CEA9559-B31C-4811-91E9-51B07DAFBAC9}" type="presParOf" srcId="{69D87A9D-8ED3-483E-80A0-1DD4604481BC}" destId="{5590DDE2-C2F6-43A0-8681-71C1410E754D}" srcOrd="2" destOrd="0" presId="urn:microsoft.com/office/officeart/2016/7/layout/BasicLinearProcessNumbered"/>
    <dgm:cxn modelId="{53ED44D0-22B9-4B47-BA0E-BD585AAB137D}" type="presParOf" srcId="{5590DDE2-C2F6-43A0-8681-71C1410E754D}" destId="{98DE8AAE-79F0-4F18-9495-4D3E2CBF86DF}" srcOrd="0" destOrd="0" presId="urn:microsoft.com/office/officeart/2016/7/layout/BasicLinearProcessNumbered"/>
    <dgm:cxn modelId="{D6F08A8B-55F4-4004-9C24-6639F8048664}" type="presParOf" srcId="{5590DDE2-C2F6-43A0-8681-71C1410E754D}" destId="{4D24F621-9DBE-479A-8C69-5B948B6F0688}" srcOrd="1" destOrd="0" presId="urn:microsoft.com/office/officeart/2016/7/layout/BasicLinearProcessNumbered"/>
    <dgm:cxn modelId="{AD670182-53B2-4AB5-965E-D66699D607C5}" type="presParOf" srcId="{5590DDE2-C2F6-43A0-8681-71C1410E754D}" destId="{429E7EF4-1C43-4C72-8F3C-508364E5B6BC}" srcOrd="2" destOrd="0" presId="urn:microsoft.com/office/officeart/2016/7/layout/BasicLinearProcessNumbered"/>
    <dgm:cxn modelId="{06BBA50F-FF91-425D-95FE-AF38B6C48965}" type="presParOf" srcId="{5590DDE2-C2F6-43A0-8681-71C1410E754D}" destId="{A405BBB2-C98F-40DB-9694-64BFC02A116F}" srcOrd="3" destOrd="0" presId="urn:microsoft.com/office/officeart/2016/7/layout/BasicLinearProcessNumbered"/>
    <dgm:cxn modelId="{F61F17FE-EF58-4BCE-A432-F33B715F9508}" type="presParOf" srcId="{69D87A9D-8ED3-483E-80A0-1DD4604481BC}" destId="{DC23B028-4407-4917-8AE1-D8FD9A450467}" srcOrd="3" destOrd="0" presId="urn:microsoft.com/office/officeart/2016/7/layout/BasicLinearProcessNumbered"/>
    <dgm:cxn modelId="{A859A970-4102-482B-927C-EA08593BECB8}" type="presParOf" srcId="{69D87A9D-8ED3-483E-80A0-1DD4604481BC}" destId="{8703434C-041A-41F9-A19F-6E57FBF9F1E5}" srcOrd="4" destOrd="0" presId="urn:microsoft.com/office/officeart/2016/7/layout/BasicLinearProcessNumbered"/>
    <dgm:cxn modelId="{8CF4962B-1E34-445D-8DC9-7DA2194F860C}" type="presParOf" srcId="{8703434C-041A-41F9-A19F-6E57FBF9F1E5}" destId="{240BEE9A-8A1B-4D68-A648-BECDC58D7746}" srcOrd="0" destOrd="0" presId="urn:microsoft.com/office/officeart/2016/7/layout/BasicLinearProcessNumbered"/>
    <dgm:cxn modelId="{6A1BA0E3-9BEB-467E-8E87-0416FE89122D}" type="presParOf" srcId="{8703434C-041A-41F9-A19F-6E57FBF9F1E5}" destId="{34C21E64-AFF0-49EA-AA18-AF8E2C4098BF}" srcOrd="1" destOrd="0" presId="urn:microsoft.com/office/officeart/2016/7/layout/BasicLinearProcessNumbered"/>
    <dgm:cxn modelId="{4A41C9D5-6598-4490-B4C7-A269CFB74A2E}" type="presParOf" srcId="{8703434C-041A-41F9-A19F-6E57FBF9F1E5}" destId="{868AAB2D-49B2-42F9-9BFE-6482A1F3547C}" srcOrd="2" destOrd="0" presId="urn:microsoft.com/office/officeart/2016/7/layout/BasicLinearProcessNumbered"/>
    <dgm:cxn modelId="{B90E4A0F-F97B-4EBA-AFF1-FE1517D675F7}" type="presParOf" srcId="{8703434C-041A-41F9-A19F-6E57FBF9F1E5}" destId="{3DBF356E-DED4-4748-AD01-26AE61BB068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51891-6FD2-49C5-8FDC-A89F31227A33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4FAAA64E-6074-4D06-BC14-A0DB295DD7BD}">
      <dgm:prSet phldrT="[Text]" custT="1"/>
      <dgm:spPr/>
      <dgm:t>
        <a:bodyPr/>
        <a:lstStyle/>
        <a:p>
          <a:r>
            <a:rPr lang="hr-HR" sz="1400" dirty="0"/>
            <a:t>Unatoč trenutnom terapijskom pristupu u najmanje 40% bolesnika s astmom se javljaju egzacerbacije. </a:t>
          </a:r>
          <a:r>
            <a:rPr lang="hr-HR" sz="1400" baseline="30000" dirty="0"/>
            <a:t>1</a:t>
          </a:r>
          <a:endParaRPr lang="en-US" sz="1400" baseline="30000" dirty="0"/>
        </a:p>
      </dgm:t>
    </dgm:pt>
    <dgm:pt modelId="{0766028D-2E2E-42D6-80A0-C605BE7B81F1}" type="parTrans" cxnId="{43501BD2-3F3B-4D46-AA2C-08EB0E44981F}">
      <dgm:prSet/>
      <dgm:spPr/>
      <dgm:t>
        <a:bodyPr/>
        <a:lstStyle/>
        <a:p>
          <a:endParaRPr lang="en-US"/>
        </a:p>
      </dgm:t>
    </dgm:pt>
    <dgm:pt modelId="{056902ED-AAA5-4D5A-9C5A-F47050217489}" type="sibTrans" cxnId="{43501BD2-3F3B-4D46-AA2C-08EB0E44981F}">
      <dgm:prSet/>
      <dgm:spPr/>
      <dgm:t>
        <a:bodyPr/>
        <a:lstStyle/>
        <a:p>
          <a:endParaRPr lang="en-US"/>
        </a:p>
      </dgm:t>
    </dgm:pt>
    <dgm:pt modelId="{6A4D8046-F444-49E3-BD27-C8F6D816563C}">
      <dgm:prSet phldrT="[Text]" custT="1"/>
      <dgm:spPr/>
      <dgm:t>
        <a:bodyPr/>
        <a:lstStyle/>
        <a:p>
          <a:r>
            <a:rPr lang="hr-HR" sz="1400" dirty="0"/>
            <a:t>Iako postotak učestalosti egzacerbacije astme raste s GINA koracima, od bolesnika koji doživljavaju 1 ili više egzacerbacija godišnje, njih 58% ima blagu ili umjerenu astmu. </a:t>
          </a:r>
          <a:r>
            <a:rPr lang="hr-HR" sz="1400" baseline="30000" dirty="0"/>
            <a:t>2 </a:t>
          </a:r>
          <a:endParaRPr lang="en-US" sz="1400" baseline="30000" dirty="0"/>
        </a:p>
      </dgm:t>
    </dgm:pt>
    <dgm:pt modelId="{07C9B676-67B7-4D66-8222-F353FBE1910D}" type="parTrans" cxnId="{742CF75D-E7AA-4B52-9EE5-7728160C8A66}">
      <dgm:prSet/>
      <dgm:spPr/>
      <dgm:t>
        <a:bodyPr/>
        <a:lstStyle/>
        <a:p>
          <a:endParaRPr lang="en-US"/>
        </a:p>
      </dgm:t>
    </dgm:pt>
    <dgm:pt modelId="{93E2454F-01BB-4EE3-9DB1-6856369DE334}" type="sibTrans" cxnId="{742CF75D-E7AA-4B52-9EE5-7728160C8A66}">
      <dgm:prSet/>
      <dgm:spPr/>
      <dgm:t>
        <a:bodyPr/>
        <a:lstStyle/>
        <a:p>
          <a:endParaRPr lang="en-US"/>
        </a:p>
      </dgm:t>
    </dgm:pt>
    <dgm:pt modelId="{7C5BF728-BD22-4BE6-B550-27F5222E4D59}">
      <dgm:prSet custT="1"/>
      <dgm:spPr/>
      <dgm:t>
        <a:bodyPr/>
        <a:lstStyle/>
        <a:p>
          <a:r>
            <a:rPr lang="hr-HR" sz="1400" dirty="0"/>
            <a:t>Trošak bolesnika s nekontroliranom astmom je 4x veći od troška bolesnika s kontroliranom astmom (2,281 € vs. 509 €). </a:t>
          </a:r>
          <a:r>
            <a:rPr lang="hr-HR" sz="1400" baseline="30000" dirty="0"/>
            <a:t>4</a:t>
          </a:r>
          <a:r>
            <a:rPr lang="hr-HR" sz="1400" dirty="0"/>
            <a:t>  Prema literaturi ukupni trošak koji se izdvaja za astmu u Europi iznosi 17.7 milijuna € godišnje, a 70% troška posljedica je egzacerbacija. </a:t>
          </a:r>
          <a:r>
            <a:rPr lang="hr-HR" sz="1400" baseline="30000" dirty="0"/>
            <a:t>5,6  </a:t>
          </a:r>
          <a:endParaRPr lang="en-US" sz="1400" baseline="30000" dirty="0"/>
        </a:p>
      </dgm:t>
    </dgm:pt>
    <dgm:pt modelId="{D969128F-B625-4039-8D2C-356B340C2573}" type="parTrans" cxnId="{B1BD9013-0677-4823-8CB6-EB55D4D5B5FD}">
      <dgm:prSet/>
      <dgm:spPr/>
      <dgm:t>
        <a:bodyPr/>
        <a:lstStyle/>
        <a:p>
          <a:endParaRPr lang="en-US"/>
        </a:p>
      </dgm:t>
    </dgm:pt>
    <dgm:pt modelId="{53EDCEC2-C6AB-4551-A234-666364D82C02}" type="sibTrans" cxnId="{B1BD9013-0677-4823-8CB6-EB55D4D5B5FD}">
      <dgm:prSet/>
      <dgm:spPr/>
      <dgm:t>
        <a:bodyPr/>
        <a:lstStyle/>
        <a:p>
          <a:endParaRPr lang="en-US"/>
        </a:p>
      </dgm:t>
    </dgm:pt>
    <dgm:pt modelId="{A580C0DC-DED7-46B1-A7BB-A7DE7D528996}">
      <dgm:prSet/>
      <dgm:spPr/>
      <dgm:t>
        <a:bodyPr/>
        <a:lstStyle/>
        <a:p>
          <a:r>
            <a:rPr lang="hr-HR" dirty="0"/>
            <a:t>Podaci u Hrvatskoj su pokazali da je 12,5% bolesnika s astmom bilo hospitalizirano, a 35,2% ja imalo hitne intervencije u prethodnoj godini. 42,5% bolesnika je imalo ograničenje svakodnevnih aktivnosti zbog astme u prethodnoj godini, a čak 70% je osjećalo smanjenu učinkovitost na radnom mjestu. </a:t>
          </a:r>
          <a:r>
            <a:rPr lang="hr-HR" baseline="30000" dirty="0"/>
            <a:t>3</a:t>
          </a:r>
          <a:r>
            <a:rPr lang="hr-HR" dirty="0"/>
            <a:t> </a:t>
          </a:r>
        </a:p>
      </dgm:t>
    </dgm:pt>
    <dgm:pt modelId="{EA18A5EE-43CF-4BF3-B625-443D304A01E9}" type="parTrans" cxnId="{0F827669-0049-486D-AD36-3AB786F295A6}">
      <dgm:prSet/>
      <dgm:spPr/>
      <dgm:t>
        <a:bodyPr/>
        <a:lstStyle/>
        <a:p>
          <a:endParaRPr lang="en-US"/>
        </a:p>
      </dgm:t>
    </dgm:pt>
    <dgm:pt modelId="{F003E8EC-D0F7-484E-AC4D-2442E9C6EA8C}" type="sibTrans" cxnId="{0F827669-0049-486D-AD36-3AB786F295A6}">
      <dgm:prSet/>
      <dgm:spPr/>
      <dgm:t>
        <a:bodyPr/>
        <a:lstStyle/>
        <a:p>
          <a:endParaRPr lang="en-US"/>
        </a:p>
      </dgm:t>
    </dgm:pt>
    <dgm:pt modelId="{8854E5E2-6384-4BA7-B810-3F902DB9B59D}" type="pres">
      <dgm:prSet presAssocID="{D2351891-6FD2-49C5-8FDC-A89F31227A33}" presName="linearFlow" presStyleCnt="0">
        <dgm:presLayoutVars>
          <dgm:dir/>
          <dgm:resizeHandles val="exact"/>
        </dgm:presLayoutVars>
      </dgm:prSet>
      <dgm:spPr/>
    </dgm:pt>
    <dgm:pt modelId="{A7801833-5AFD-4330-8F81-1040E38A0416}" type="pres">
      <dgm:prSet presAssocID="{4FAAA64E-6074-4D06-BC14-A0DB295DD7BD}" presName="comp" presStyleCnt="0"/>
      <dgm:spPr/>
    </dgm:pt>
    <dgm:pt modelId="{36E6A0F1-B4A2-4F00-90D2-FDF968E5E054}" type="pres">
      <dgm:prSet presAssocID="{4FAAA64E-6074-4D06-BC14-A0DB295DD7BD}" presName="rect2" presStyleLbl="node1" presStyleIdx="0" presStyleCnt="4" custScaleX="125099" custLinFactNeighborX="-24297" custLinFactNeighborY="2948">
        <dgm:presLayoutVars>
          <dgm:bulletEnabled val="1"/>
        </dgm:presLayoutVars>
      </dgm:prSet>
      <dgm:spPr/>
    </dgm:pt>
    <dgm:pt modelId="{61FCA56C-D09B-433B-AB1C-20F2B68BD937}" type="pres">
      <dgm:prSet presAssocID="{4FAAA64E-6074-4D06-BC14-A0DB295DD7BD}" presName="rect1" presStyleLbl="lnNode1" presStyleIdx="0" presStyleCnt="4" custLinFactNeighborX="-91556" custLinFactNeighborY="36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E2A98613-0AE2-49A7-8EEC-B3CF62A7BBE7}" type="pres">
      <dgm:prSet presAssocID="{056902ED-AAA5-4D5A-9C5A-F47050217489}" presName="sibTrans" presStyleCnt="0"/>
      <dgm:spPr/>
    </dgm:pt>
    <dgm:pt modelId="{A20FE08E-8B03-4995-8FF6-64CA74EB9447}" type="pres">
      <dgm:prSet presAssocID="{6A4D8046-F444-49E3-BD27-C8F6D816563C}" presName="comp" presStyleCnt="0"/>
      <dgm:spPr/>
    </dgm:pt>
    <dgm:pt modelId="{EA38F356-4E0A-4861-A34E-58188F6DD257}" type="pres">
      <dgm:prSet presAssocID="{6A4D8046-F444-49E3-BD27-C8F6D816563C}" presName="rect2" presStyleLbl="node1" presStyleIdx="1" presStyleCnt="4" custScaleX="130952" custLinFactNeighborX="-39329" custLinFactNeighborY="480">
        <dgm:presLayoutVars>
          <dgm:bulletEnabled val="1"/>
        </dgm:presLayoutVars>
      </dgm:prSet>
      <dgm:spPr/>
    </dgm:pt>
    <dgm:pt modelId="{C2FD3ADD-10B1-4B67-933A-299C5C76991D}" type="pres">
      <dgm:prSet presAssocID="{6A4D8046-F444-49E3-BD27-C8F6D816563C}" presName="rect1" presStyleLbl="lnNode1" presStyleIdx="1" presStyleCnt="4" custLinFactNeighborX="-53892" custLinFactNeighborY="4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E46D9BE-F063-4237-A0CA-52AF43044FD0}" type="pres">
      <dgm:prSet presAssocID="{93E2454F-01BB-4EE3-9DB1-6856369DE334}" presName="sibTrans" presStyleCnt="0"/>
      <dgm:spPr/>
    </dgm:pt>
    <dgm:pt modelId="{BF14AA30-59A0-4400-82FC-BAB757FC42AB}" type="pres">
      <dgm:prSet presAssocID="{7C5BF728-BD22-4BE6-B550-27F5222E4D59}" presName="comp" presStyleCnt="0"/>
      <dgm:spPr/>
    </dgm:pt>
    <dgm:pt modelId="{7085873B-190E-4D0E-BFBB-9A2A24ACBEBC}" type="pres">
      <dgm:prSet presAssocID="{7C5BF728-BD22-4BE6-B550-27F5222E4D59}" presName="rect2" presStyleLbl="node1" presStyleIdx="2" presStyleCnt="4" custScaleX="167647">
        <dgm:presLayoutVars>
          <dgm:bulletEnabled val="1"/>
        </dgm:presLayoutVars>
      </dgm:prSet>
      <dgm:spPr/>
    </dgm:pt>
    <dgm:pt modelId="{121A5A4E-1BAE-4441-96D8-D81D6E073127}" type="pres">
      <dgm:prSet presAssocID="{7C5BF728-BD22-4BE6-B550-27F5222E4D59}" presName="rect1" presStyleLbl="lnNode1" presStyleIdx="2" presStyleCnt="4" custLinFactNeighborX="-67582" custLinFactNeighborY="14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DF8B3ED-9AB4-40F7-AC2A-DF673FB28AAD}" type="pres">
      <dgm:prSet presAssocID="{53EDCEC2-C6AB-4551-A234-666364D82C02}" presName="sibTrans" presStyleCnt="0"/>
      <dgm:spPr/>
    </dgm:pt>
    <dgm:pt modelId="{EF4F2AA0-7D72-4535-9281-D0623EFBC312}" type="pres">
      <dgm:prSet presAssocID="{A580C0DC-DED7-46B1-A7BB-A7DE7D528996}" presName="comp" presStyleCnt="0"/>
      <dgm:spPr/>
    </dgm:pt>
    <dgm:pt modelId="{AFB81539-5928-4A58-833E-9731C0B1C5F7}" type="pres">
      <dgm:prSet presAssocID="{A580C0DC-DED7-46B1-A7BB-A7DE7D528996}" presName="rect2" presStyleLbl="node1" presStyleIdx="3" presStyleCnt="4" custScaleX="161682" custLinFactNeighborX="-69328" custLinFactNeighborY="-13215">
        <dgm:presLayoutVars>
          <dgm:bulletEnabled val="1"/>
        </dgm:presLayoutVars>
      </dgm:prSet>
      <dgm:spPr/>
    </dgm:pt>
    <dgm:pt modelId="{80AE7243-BC32-4B38-AAFB-BAACC50C6FB9}" type="pres">
      <dgm:prSet presAssocID="{A580C0DC-DED7-46B1-A7BB-A7DE7D528996}" presName="rect1" presStyleLbl="lnNode1" presStyleIdx="3" presStyleCnt="4" custLinFactNeighborX="-84729" custLinFactNeighborY="-1321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3C6CCF0A-533F-48BB-970D-0BC33FFDF11F}" type="presOf" srcId="{4FAAA64E-6074-4D06-BC14-A0DB295DD7BD}" destId="{36E6A0F1-B4A2-4F00-90D2-FDF968E5E054}" srcOrd="0" destOrd="0" presId="urn:microsoft.com/office/officeart/2008/layout/AlternatingPictureBlocks"/>
    <dgm:cxn modelId="{B1BD9013-0677-4823-8CB6-EB55D4D5B5FD}" srcId="{D2351891-6FD2-49C5-8FDC-A89F31227A33}" destId="{7C5BF728-BD22-4BE6-B550-27F5222E4D59}" srcOrd="2" destOrd="0" parTransId="{D969128F-B625-4039-8D2C-356B340C2573}" sibTransId="{53EDCEC2-C6AB-4551-A234-666364D82C02}"/>
    <dgm:cxn modelId="{6CC08337-7ECB-46A7-9287-ED4BC411343A}" type="presOf" srcId="{A580C0DC-DED7-46B1-A7BB-A7DE7D528996}" destId="{AFB81539-5928-4A58-833E-9731C0B1C5F7}" srcOrd="0" destOrd="0" presId="urn:microsoft.com/office/officeart/2008/layout/AlternatingPictureBlocks"/>
    <dgm:cxn modelId="{742CF75D-E7AA-4B52-9EE5-7728160C8A66}" srcId="{D2351891-6FD2-49C5-8FDC-A89F31227A33}" destId="{6A4D8046-F444-49E3-BD27-C8F6D816563C}" srcOrd="1" destOrd="0" parTransId="{07C9B676-67B7-4D66-8222-F353FBE1910D}" sibTransId="{93E2454F-01BB-4EE3-9DB1-6856369DE334}"/>
    <dgm:cxn modelId="{F87A0065-34CD-4768-91ED-214A54878865}" type="presOf" srcId="{D2351891-6FD2-49C5-8FDC-A89F31227A33}" destId="{8854E5E2-6384-4BA7-B810-3F902DB9B59D}" srcOrd="0" destOrd="0" presId="urn:microsoft.com/office/officeart/2008/layout/AlternatingPictureBlocks"/>
    <dgm:cxn modelId="{0F827669-0049-486D-AD36-3AB786F295A6}" srcId="{D2351891-6FD2-49C5-8FDC-A89F31227A33}" destId="{A580C0DC-DED7-46B1-A7BB-A7DE7D528996}" srcOrd="3" destOrd="0" parTransId="{EA18A5EE-43CF-4BF3-B625-443D304A01E9}" sibTransId="{F003E8EC-D0F7-484E-AC4D-2442E9C6EA8C}"/>
    <dgm:cxn modelId="{DC596B8D-9E92-4DAA-8061-369F12CDC568}" type="presOf" srcId="{6A4D8046-F444-49E3-BD27-C8F6D816563C}" destId="{EA38F356-4E0A-4861-A34E-58188F6DD257}" srcOrd="0" destOrd="0" presId="urn:microsoft.com/office/officeart/2008/layout/AlternatingPictureBlocks"/>
    <dgm:cxn modelId="{43501BD2-3F3B-4D46-AA2C-08EB0E44981F}" srcId="{D2351891-6FD2-49C5-8FDC-A89F31227A33}" destId="{4FAAA64E-6074-4D06-BC14-A0DB295DD7BD}" srcOrd="0" destOrd="0" parTransId="{0766028D-2E2E-42D6-80A0-C605BE7B81F1}" sibTransId="{056902ED-AAA5-4D5A-9C5A-F47050217489}"/>
    <dgm:cxn modelId="{D6BA3DD7-F834-4444-8D35-D03E8C25EE6F}" type="presOf" srcId="{7C5BF728-BD22-4BE6-B550-27F5222E4D59}" destId="{7085873B-190E-4D0E-BFBB-9A2A24ACBEBC}" srcOrd="0" destOrd="0" presId="urn:microsoft.com/office/officeart/2008/layout/AlternatingPictureBlocks"/>
    <dgm:cxn modelId="{F5322D10-C57E-4CC6-B966-66F7A47E5C58}" type="presParOf" srcId="{8854E5E2-6384-4BA7-B810-3F902DB9B59D}" destId="{A7801833-5AFD-4330-8F81-1040E38A0416}" srcOrd="0" destOrd="0" presId="urn:microsoft.com/office/officeart/2008/layout/AlternatingPictureBlocks"/>
    <dgm:cxn modelId="{4CD2E533-44AF-48F6-B922-2B87395E8B6D}" type="presParOf" srcId="{A7801833-5AFD-4330-8F81-1040E38A0416}" destId="{36E6A0F1-B4A2-4F00-90D2-FDF968E5E054}" srcOrd="0" destOrd="0" presId="urn:microsoft.com/office/officeart/2008/layout/AlternatingPictureBlocks"/>
    <dgm:cxn modelId="{06454A5A-939A-46F6-AAB2-DAC3DE758C40}" type="presParOf" srcId="{A7801833-5AFD-4330-8F81-1040E38A0416}" destId="{61FCA56C-D09B-433B-AB1C-20F2B68BD937}" srcOrd="1" destOrd="0" presId="urn:microsoft.com/office/officeart/2008/layout/AlternatingPictureBlocks"/>
    <dgm:cxn modelId="{A3FE1A86-6A0B-49EF-941E-CBA87638E667}" type="presParOf" srcId="{8854E5E2-6384-4BA7-B810-3F902DB9B59D}" destId="{E2A98613-0AE2-49A7-8EEC-B3CF62A7BBE7}" srcOrd="1" destOrd="0" presId="urn:microsoft.com/office/officeart/2008/layout/AlternatingPictureBlocks"/>
    <dgm:cxn modelId="{E8114B46-24BB-4E64-8989-0CFFCF4AE446}" type="presParOf" srcId="{8854E5E2-6384-4BA7-B810-3F902DB9B59D}" destId="{A20FE08E-8B03-4995-8FF6-64CA74EB9447}" srcOrd="2" destOrd="0" presId="urn:microsoft.com/office/officeart/2008/layout/AlternatingPictureBlocks"/>
    <dgm:cxn modelId="{B3A8E69C-A514-43AD-8D2F-A419176D872A}" type="presParOf" srcId="{A20FE08E-8B03-4995-8FF6-64CA74EB9447}" destId="{EA38F356-4E0A-4861-A34E-58188F6DD257}" srcOrd="0" destOrd="0" presId="urn:microsoft.com/office/officeart/2008/layout/AlternatingPictureBlocks"/>
    <dgm:cxn modelId="{C64CF74E-6755-4865-93F4-7F0537001D07}" type="presParOf" srcId="{A20FE08E-8B03-4995-8FF6-64CA74EB9447}" destId="{C2FD3ADD-10B1-4B67-933A-299C5C76991D}" srcOrd="1" destOrd="0" presId="urn:microsoft.com/office/officeart/2008/layout/AlternatingPictureBlocks"/>
    <dgm:cxn modelId="{0D87EACB-9D2E-4DDE-A5CB-84E6BD080A9F}" type="presParOf" srcId="{8854E5E2-6384-4BA7-B810-3F902DB9B59D}" destId="{AE46D9BE-F063-4237-A0CA-52AF43044FD0}" srcOrd="3" destOrd="0" presId="urn:microsoft.com/office/officeart/2008/layout/AlternatingPictureBlocks"/>
    <dgm:cxn modelId="{0C8F345D-B267-48BE-8406-4369343E6014}" type="presParOf" srcId="{8854E5E2-6384-4BA7-B810-3F902DB9B59D}" destId="{BF14AA30-59A0-4400-82FC-BAB757FC42AB}" srcOrd="4" destOrd="0" presId="urn:microsoft.com/office/officeart/2008/layout/AlternatingPictureBlocks"/>
    <dgm:cxn modelId="{F9DB4EB5-FE68-4203-8160-E2DB5E51291D}" type="presParOf" srcId="{BF14AA30-59A0-4400-82FC-BAB757FC42AB}" destId="{7085873B-190E-4D0E-BFBB-9A2A24ACBEBC}" srcOrd="0" destOrd="0" presId="urn:microsoft.com/office/officeart/2008/layout/AlternatingPictureBlocks"/>
    <dgm:cxn modelId="{02FA50F7-517E-4892-A19C-A5B1BD12C1EE}" type="presParOf" srcId="{BF14AA30-59A0-4400-82FC-BAB757FC42AB}" destId="{121A5A4E-1BAE-4441-96D8-D81D6E073127}" srcOrd="1" destOrd="0" presId="urn:microsoft.com/office/officeart/2008/layout/AlternatingPictureBlocks"/>
    <dgm:cxn modelId="{802AF5C7-3DEC-4F0A-8F1C-A69EDEEAAE75}" type="presParOf" srcId="{8854E5E2-6384-4BA7-B810-3F902DB9B59D}" destId="{ADF8B3ED-9AB4-40F7-AC2A-DF673FB28AAD}" srcOrd="5" destOrd="0" presId="urn:microsoft.com/office/officeart/2008/layout/AlternatingPictureBlocks"/>
    <dgm:cxn modelId="{31B37CEA-4366-45A7-81AB-AFC6226F7FDE}" type="presParOf" srcId="{8854E5E2-6384-4BA7-B810-3F902DB9B59D}" destId="{EF4F2AA0-7D72-4535-9281-D0623EFBC312}" srcOrd="6" destOrd="0" presId="urn:microsoft.com/office/officeart/2008/layout/AlternatingPictureBlocks"/>
    <dgm:cxn modelId="{4709988B-8A0A-493A-B1E9-52D932256C9F}" type="presParOf" srcId="{EF4F2AA0-7D72-4535-9281-D0623EFBC312}" destId="{AFB81539-5928-4A58-833E-9731C0B1C5F7}" srcOrd="0" destOrd="0" presId="urn:microsoft.com/office/officeart/2008/layout/AlternatingPictureBlocks"/>
    <dgm:cxn modelId="{9EFD8267-F339-4D6D-9601-DB2D141A9FA1}" type="presParOf" srcId="{EF4F2AA0-7D72-4535-9281-D0623EFBC312}" destId="{80AE7243-BC32-4B38-AAFB-BAACC50C6FB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C3D1A-2A47-468F-A7B8-8977394A90D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E3678C52-9E37-4990-ACA6-7145E4231923}">
      <dgm:prSet/>
      <dgm:spPr/>
      <dgm:t>
        <a:bodyPr/>
        <a:lstStyle/>
        <a:p>
          <a:r>
            <a:rPr lang="hr-HR"/>
            <a:t>- ne procjenjuje inflamaciju</a:t>
          </a:r>
          <a:endParaRPr lang="en-US"/>
        </a:p>
      </dgm:t>
    </dgm:pt>
    <dgm:pt modelId="{8CDD8A3F-9605-4987-B0BC-55892B1A0CA7}" type="parTrans" cxnId="{8D193393-D709-42E7-B62F-A18E8C40A046}">
      <dgm:prSet/>
      <dgm:spPr/>
      <dgm:t>
        <a:bodyPr/>
        <a:lstStyle/>
        <a:p>
          <a:endParaRPr lang="en-US"/>
        </a:p>
      </dgm:t>
    </dgm:pt>
    <dgm:pt modelId="{BF893969-5BA7-4494-868C-F2013701C06F}" type="sibTrans" cxnId="{8D193393-D709-42E7-B62F-A18E8C40A046}">
      <dgm:prSet/>
      <dgm:spPr/>
      <dgm:t>
        <a:bodyPr/>
        <a:lstStyle/>
        <a:p>
          <a:endParaRPr lang="en-US"/>
        </a:p>
      </dgm:t>
    </dgm:pt>
    <dgm:pt modelId="{4DDCC5E1-BD0C-4D02-B8C9-BD567B46C88E}">
      <dgm:prSet/>
      <dgm:spPr/>
      <dgm:t>
        <a:bodyPr/>
        <a:lstStyle/>
        <a:p>
          <a:r>
            <a:rPr lang="hr-HR"/>
            <a:t>Ne detektuje SABA overuse</a:t>
          </a:r>
          <a:endParaRPr lang="en-US"/>
        </a:p>
      </dgm:t>
    </dgm:pt>
    <dgm:pt modelId="{B4A5BC96-28ED-41E5-BF5F-E321C8D62AF7}" type="parTrans" cxnId="{F1F7768E-C4C5-4158-8ACC-9A8CAD4F81F9}">
      <dgm:prSet/>
      <dgm:spPr/>
      <dgm:t>
        <a:bodyPr/>
        <a:lstStyle/>
        <a:p>
          <a:endParaRPr lang="en-US"/>
        </a:p>
      </dgm:t>
    </dgm:pt>
    <dgm:pt modelId="{26C4F074-2BBD-48E8-84EC-1AB77FCA1495}" type="sibTrans" cxnId="{F1F7768E-C4C5-4158-8ACC-9A8CAD4F81F9}">
      <dgm:prSet/>
      <dgm:spPr/>
      <dgm:t>
        <a:bodyPr/>
        <a:lstStyle/>
        <a:p>
          <a:endParaRPr lang="en-US"/>
        </a:p>
      </dgm:t>
    </dgm:pt>
    <dgm:pt modelId="{C1BB44F6-66E3-4751-BEAD-F62123F3546C}">
      <dgm:prSet/>
      <dgm:spPr/>
      <dgm:t>
        <a:bodyPr/>
        <a:lstStyle/>
        <a:p>
          <a:r>
            <a:rPr lang="hr-HR"/>
            <a:t>Ne procjenjuje adherenciju</a:t>
          </a:r>
          <a:endParaRPr lang="en-US" dirty="0"/>
        </a:p>
      </dgm:t>
    </dgm:pt>
    <dgm:pt modelId="{A4F4EF1D-CC3A-4570-B258-72885F3E108E}" type="parTrans" cxnId="{524ACE98-A5FE-4431-9AE8-5E8CAAE1AAC3}">
      <dgm:prSet/>
      <dgm:spPr/>
      <dgm:t>
        <a:bodyPr/>
        <a:lstStyle/>
        <a:p>
          <a:endParaRPr lang="en-US"/>
        </a:p>
      </dgm:t>
    </dgm:pt>
    <dgm:pt modelId="{0E32A4BC-0966-47E0-9374-BB28CD5D5359}" type="sibTrans" cxnId="{524ACE98-A5FE-4431-9AE8-5E8CAAE1AAC3}">
      <dgm:prSet/>
      <dgm:spPr/>
      <dgm:t>
        <a:bodyPr/>
        <a:lstStyle/>
        <a:p>
          <a:endParaRPr lang="en-US"/>
        </a:p>
      </dgm:t>
    </dgm:pt>
    <dgm:pt modelId="{3BC60872-CF98-4932-950A-379755E0AE30}">
      <dgm:prSet/>
      <dgm:spPr/>
      <dgm:t>
        <a:bodyPr/>
        <a:lstStyle/>
        <a:p>
          <a:r>
            <a:rPr lang="hr-HR"/>
            <a:t>Ne predviđa pouzdano budući rizik</a:t>
          </a:r>
          <a:endParaRPr lang="en-US"/>
        </a:p>
      </dgm:t>
    </dgm:pt>
    <dgm:pt modelId="{89AA7C36-4BE9-4EE3-BA80-E6578819E005}" type="parTrans" cxnId="{D5AD9CD2-4CDF-4F70-A2DA-ED7EFE62BF1A}">
      <dgm:prSet/>
      <dgm:spPr/>
      <dgm:t>
        <a:bodyPr/>
        <a:lstStyle/>
        <a:p>
          <a:endParaRPr lang="en-US"/>
        </a:p>
      </dgm:t>
    </dgm:pt>
    <dgm:pt modelId="{3700669F-960B-4BDF-9FEC-6A9B6259960D}" type="sibTrans" cxnId="{D5AD9CD2-4CDF-4F70-A2DA-ED7EFE62BF1A}">
      <dgm:prSet/>
      <dgm:spPr/>
      <dgm:t>
        <a:bodyPr/>
        <a:lstStyle/>
        <a:p>
          <a:endParaRPr lang="en-US"/>
        </a:p>
      </dgm:t>
    </dgm:pt>
    <dgm:pt modelId="{04837BF1-2D51-40FB-B653-FF27EF4DDA44}" type="pres">
      <dgm:prSet presAssocID="{A5FC3D1A-2A47-468F-A7B8-8977394A90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FB6A6E-E20E-4F98-B1DC-3B50897D484A}" type="pres">
      <dgm:prSet presAssocID="{E3678C52-9E37-4990-ACA6-7145E4231923}" presName="hierRoot1" presStyleCnt="0"/>
      <dgm:spPr/>
    </dgm:pt>
    <dgm:pt modelId="{79A6647F-8D54-48E9-B7A6-AD329A29A279}" type="pres">
      <dgm:prSet presAssocID="{E3678C52-9E37-4990-ACA6-7145E4231923}" presName="composite" presStyleCnt="0"/>
      <dgm:spPr/>
    </dgm:pt>
    <dgm:pt modelId="{60B0327A-DB0C-4BB6-8960-D87A3D331E00}" type="pres">
      <dgm:prSet presAssocID="{E3678C52-9E37-4990-ACA6-7145E4231923}" presName="background" presStyleLbl="node0" presStyleIdx="0" presStyleCnt="4"/>
      <dgm:spPr/>
    </dgm:pt>
    <dgm:pt modelId="{7E9E7CA8-8327-4BAA-82E7-CAD5026BFA02}" type="pres">
      <dgm:prSet presAssocID="{E3678C52-9E37-4990-ACA6-7145E4231923}" presName="text" presStyleLbl="fgAcc0" presStyleIdx="0" presStyleCnt="4">
        <dgm:presLayoutVars>
          <dgm:chPref val="3"/>
        </dgm:presLayoutVars>
      </dgm:prSet>
      <dgm:spPr/>
    </dgm:pt>
    <dgm:pt modelId="{8E5B5334-84FF-476A-9C07-635B67F8BD98}" type="pres">
      <dgm:prSet presAssocID="{E3678C52-9E37-4990-ACA6-7145E4231923}" presName="hierChild2" presStyleCnt="0"/>
      <dgm:spPr/>
    </dgm:pt>
    <dgm:pt modelId="{D315439B-8254-4374-9DC8-859B605192C3}" type="pres">
      <dgm:prSet presAssocID="{4DDCC5E1-BD0C-4D02-B8C9-BD567B46C88E}" presName="hierRoot1" presStyleCnt="0"/>
      <dgm:spPr/>
    </dgm:pt>
    <dgm:pt modelId="{A1ECBB85-CBB6-43F5-89FA-87830E418B39}" type="pres">
      <dgm:prSet presAssocID="{4DDCC5E1-BD0C-4D02-B8C9-BD567B46C88E}" presName="composite" presStyleCnt="0"/>
      <dgm:spPr/>
    </dgm:pt>
    <dgm:pt modelId="{7D9225DA-9728-4E6F-A1D9-E409D786ACD9}" type="pres">
      <dgm:prSet presAssocID="{4DDCC5E1-BD0C-4D02-B8C9-BD567B46C88E}" presName="background" presStyleLbl="node0" presStyleIdx="1" presStyleCnt="4"/>
      <dgm:spPr/>
    </dgm:pt>
    <dgm:pt modelId="{0C62CE10-83E1-46FA-8715-0ADC10A42CC2}" type="pres">
      <dgm:prSet presAssocID="{4DDCC5E1-BD0C-4D02-B8C9-BD567B46C88E}" presName="text" presStyleLbl="fgAcc0" presStyleIdx="1" presStyleCnt="4">
        <dgm:presLayoutVars>
          <dgm:chPref val="3"/>
        </dgm:presLayoutVars>
      </dgm:prSet>
      <dgm:spPr/>
    </dgm:pt>
    <dgm:pt modelId="{3D42DF3D-E7B2-43DD-BE40-FE355FFBE561}" type="pres">
      <dgm:prSet presAssocID="{4DDCC5E1-BD0C-4D02-B8C9-BD567B46C88E}" presName="hierChild2" presStyleCnt="0"/>
      <dgm:spPr/>
    </dgm:pt>
    <dgm:pt modelId="{F01F7A83-6C92-43A6-A858-5D235A9F4DCE}" type="pres">
      <dgm:prSet presAssocID="{C1BB44F6-66E3-4751-BEAD-F62123F3546C}" presName="hierRoot1" presStyleCnt="0"/>
      <dgm:spPr/>
    </dgm:pt>
    <dgm:pt modelId="{819CCDAD-CD57-4D65-88E5-019CE5ECC03D}" type="pres">
      <dgm:prSet presAssocID="{C1BB44F6-66E3-4751-BEAD-F62123F3546C}" presName="composite" presStyleCnt="0"/>
      <dgm:spPr/>
    </dgm:pt>
    <dgm:pt modelId="{0FB487EB-C7DE-4B62-ACFF-367046B27C18}" type="pres">
      <dgm:prSet presAssocID="{C1BB44F6-66E3-4751-BEAD-F62123F3546C}" presName="background" presStyleLbl="node0" presStyleIdx="2" presStyleCnt="4"/>
      <dgm:spPr/>
    </dgm:pt>
    <dgm:pt modelId="{6F4D7EFB-E30C-4F58-A76D-56CBB8E8D271}" type="pres">
      <dgm:prSet presAssocID="{C1BB44F6-66E3-4751-BEAD-F62123F3546C}" presName="text" presStyleLbl="fgAcc0" presStyleIdx="2" presStyleCnt="4">
        <dgm:presLayoutVars>
          <dgm:chPref val="3"/>
        </dgm:presLayoutVars>
      </dgm:prSet>
      <dgm:spPr/>
    </dgm:pt>
    <dgm:pt modelId="{4756B26D-AD39-4354-AAE1-62B0D2756FC8}" type="pres">
      <dgm:prSet presAssocID="{C1BB44F6-66E3-4751-BEAD-F62123F3546C}" presName="hierChild2" presStyleCnt="0"/>
      <dgm:spPr/>
    </dgm:pt>
    <dgm:pt modelId="{C99529CB-8465-46AA-A2DA-26651797B6A2}" type="pres">
      <dgm:prSet presAssocID="{3BC60872-CF98-4932-950A-379755E0AE30}" presName="hierRoot1" presStyleCnt="0"/>
      <dgm:spPr/>
    </dgm:pt>
    <dgm:pt modelId="{7BD13D3D-2BE4-4254-B6AA-F2C1273CF077}" type="pres">
      <dgm:prSet presAssocID="{3BC60872-CF98-4932-950A-379755E0AE30}" presName="composite" presStyleCnt="0"/>
      <dgm:spPr/>
    </dgm:pt>
    <dgm:pt modelId="{CDE1F333-31CC-4037-AA88-7B31B9294BF0}" type="pres">
      <dgm:prSet presAssocID="{3BC60872-CF98-4932-950A-379755E0AE30}" presName="background" presStyleLbl="node0" presStyleIdx="3" presStyleCnt="4"/>
      <dgm:spPr/>
    </dgm:pt>
    <dgm:pt modelId="{CFC89E0C-ACCC-4959-89B2-2D7F92229831}" type="pres">
      <dgm:prSet presAssocID="{3BC60872-CF98-4932-950A-379755E0AE30}" presName="text" presStyleLbl="fgAcc0" presStyleIdx="3" presStyleCnt="4">
        <dgm:presLayoutVars>
          <dgm:chPref val="3"/>
        </dgm:presLayoutVars>
      </dgm:prSet>
      <dgm:spPr/>
    </dgm:pt>
    <dgm:pt modelId="{6B9CFE5F-5B77-458F-89F6-665DEBFFCF40}" type="pres">
      <dgm:prSet presAssocID="{3BC60872-CF98-4932-950A-379755E0AE30}" presName="hierChild2" presStyleCnt="0"/>
      <dgm:spPr/>
    </dgm:pt>
  </dgm:ptLst>
  <dgm:cxnLst>
    <dgm:cxn modelId="{F5706B88-6833-4F7E-9F81-F07424697E45}" type="presOf" srcId="{3BC60872-CF98-4932-950A-379755E0AE30}" destId="{CFC89E0C-ACCC-4959-89B2-2D7F92229831}" srcOrd="0" destOrd="0" presId="urn:microsoft.com/office/officeart/2005/8/layout/hierarchy1"/>
    <dgm:cxn modelId="{F1F7768E-C4C5-4158-8ACC-9A8CAD4F81F9}" srcId="{A5FC3D1A-2A47-468F-A7B8-8977394A90D0}" destId="{4DDCC5E1-BD0C-4D02-B8C9-BD567B46C88E}" srcOrd="1" destOrd="0" parTransId="{B4A5BC96-28ED-41E5-BF5F-E321C8D62AF7}" sibTransId="{26C4F074-2BBD-48E8-84EC-1AB77FCA1495}"/>
    <dgm:cxn modelId="{8D193393-D709-42E7-B62F-A18E8C40A046}" srcId="{A5FC3D1A-2A47-468F-A7B8-8977394A90D0}" destId="{E3678C52-9E37-4990-ACA6-7145E4231923}" srcOrd="0" destOrd="0" parTransId="{8CDD8A3F-9605-4987-B0BC-55892B1A0CA7}" sibTransId="{BF893969-5BA7-4494-868C-F2013701C06F}"/>
    <dgm:cxn modelId="{524ACE98-A5FE-4431-9AE8-5E8CAAE1AAC3}" srcId="{A5FC3D1A-2A47-468F-A7B8-8977394A90D0}" destId="{C1BB44F6-66E3-4751-BEAD-F62123F3546C}" srcOrd="2" destOrd="0" parTransId="{A4F4EF1D-CC3A-4570-B258-72885F3E108E}" sibTransId="{0E32A4BC-0966-47E0-9374-BB28CD5D5359}"/>
    <dgm:cxn modelId="{2E33A9B7-D3A6-4BD5-8776-BB0B748A3722}" type="presOf" srcId="{C1BB44F6-66E3-4751-BEAD-F62123F3546C}" destId="{6F4D7EFB-E30C-4F58-A76D-56CBB8E8D271}" srcOrd="0" destOrd="0" presId="urn:microsoft.com/office/officeart/2005/8/layout/hierarchy1"/>
    <dgm:cxn modelId="{FDF73AB9-0851-4B79-AF95-9B55BE20ABE3}" type="presOf" srcId="{4DDCC5E1-BD0C-4D02-B8C9-BD567B46C88E}" destId="{0C62CE10-83E1-46FA-8715-0ADC10A42CC2}" srcOrd="0" destOrd="0" presId="urn:microsoft.com/office/officeart/2005/8/layout/hierarchy1"/>
    <dgm:cxn modelId="{1B4195CB-3AA3-442D-8CE7-8215FEC99BDC}" type="presOf" srcId="{A5FC3D1A-2A47-468F-A7B8-8977394A90D0}" destId="{04837BF1-2D51-40FB-B653-FF27EF4DDA44}" srcOrd="0" destOrd="0" presId="urn:microsoft.com/office/officeart/2005/8/layout/hierarchy1"/>
    <dgm:cxn modelId="{D5AD9CD2-4CDF-4F70-A2DA-ED7EFE62BF1A}" srcId="{A5FC3D1A-2A47-468F-A7B8-8977394A90D0}" destId="{3BC60872-CF98-4932-950A-379755E0AE30}" srcOrd="3" destOrd="0" parTransId="{89AA7C36-4BE9-4EE3-BA80-E6578819E005}" sibTransId="{3700669F-960B-4BDF-9FEC-6A9B6259960D}"/>
    <dgm:cxn modelId="{94B4A6EB-433B-4754-84AE-42BB49169996}" type="presOf" srcId="{E3678C52-9E37-4990-ACA6-7145E4231923}" destId="{7E9E7CA8-8327-4BAA-82E7-CAD5026BFA02}" srcOrd="0" destOrd="0" presId="urn:microsoft.com/office/officeart/2005/8/layout/hierarchy1"/>
    <dgm:cxn modelId="{FD1BEA9C-3655-4087-AEF1-234FAF285FC5}" type="presParOf" srcId="{04837BF1-2D51-40FB-B653-FF27EF4DDA44}" destId="{2CFB6A6E-E20E-4F98-B1DC-3B50897D484A}" srcOrd="0" destOrd="0" presId="urn:microsoft.com/office/officeart/2005/8/layout/hierarchy1"/>
    <dgm:cxn modelId="{24A451CC-C975-4D96-ADE9-3EEC58D7115E}" type="presParOf" srcId="{2CFB6A6E-E20E-4F98-B1DC-3B50897D484A}" destId="{79A6647F-8D54-48E9-B7A6-AD329A29A279}" srcOrd="0" destOrd="0" presId="urn:microsoft.com/office/officeart/2005/8/layout/hierarchy1"/>
    <dgm:cxn modelId="{2EDA8F3E-F9AD-42AE-8508-27F5C0B63E81}" type="presParOf" srcId="{79A6647F-8D54-48E9-B7A6-AD329A29A279}" destId="{60B0327A-DB0C-4BB6-8960-D87A3D331E00}" srcOrd="0" destOrd="0" presId="urn:microsoft.com/office/officeart/2005/8/layout/hierarchy1"/>
    <dgm:cxn modelId="{9D741052-B3CC-4125-9152-A30E5D1B7DDD}" type="presParOf" srcId="{79A6647F-8D54-48E9-B7A6-AD329A29A279}" destId="{7E9E7CA8-8327-4BAA-82E7-CAD5026BFA02}" srcOrd="1" destOrd="0" presId="urn:microsoft.com/office/officeart/2005/8/layout/hierarchy1"/>
    <dgm:cxn modelId="{F49E11C0-01D9-4271-897B-0C1B783C4637}" type="presParOf" srcId="{2CFB6A6E-E20E-4F98-B1DC-3B50897D484A}" destId="{8E5B5334-84FF-476A-9C07-635B67F8BD98}" srcOrd="1" destOrd="0" presId="urn:microsoft.com/office/officeart/2005/8/layout/hierarchy1"/>
    <dgm:cxn modelId="{CE83F0A9-60A4-47EC-9D7C-BE458FE69958}" type="presParOf" srcId="{04837BF1-2D51-40FB-B653-FF27EF4DDA44}" destId="{D315439B-8254-4374-9DC8-859B605192C3}" srcOrd="1" destOrd="0" presId="urn:microsoft.com/office/officeart/2005/8/layout/hierarchy1"/>
    <dgm:cxn modelId="{8B93B3B5-6B49-47FD-9803-6187ED63A13C}" type="presParOf" srcId="{D315439B-8254-4374-9DC8-859B605192C3}" destId="{A1ECBB85-CBB6-43F5-89FA-87830E418B39}" srcOrd="0" destOrd="0" presId="urn:microsoft.com/office/officeart/2005/8/layout/hierarchy1"/>
    <dgm:cxn modelId="{7B8D78C1-4E87-49F4-B8F5-57FE169CD720}" type="presParOf" srcId="{A1ECBB85-CBB6-43F5-89FA-87830E418B39}" destId="{7D9225DA-9728-4E6F-A1D9-E409D786ACD9}" srcOrd="0" destOrd="0" presId="urn:microsoft.com/office/officeart/2005/8/layout/hierarchy1"/>
    <dgm:cxn modelId="{6845E31E-D53A-4C6A-88E9-6921C5C92491}" type="presParOf" srcId="{A1ECBB85-CBB6-43F5-89FA-87830E418B39}" destId="{0C62CE10-83E1-46FA-8715-0ADC10A42CC2}" srcOrd="1" destOrd="0" presId="urn:microsoft.com/office/officeart/2005/8/layout/hierarchy1"/>
    <dgm:cxn modelId="{4DBD5758-B054-4DD7-A891-0FACD980ADDF}" type="presParOf" srcId="{D315439B-8254-4374-9DC8-859B605192C3}" destId="{3D42DF3D-E7B2-43DD-BE40-FE355FFBE561}" srcOrd="1" destOrd="0" presId="urn:microsoft.com/office/officeart/2005/8/layout/hierarchy1"/>
    <dgm:cxn modelId="{C1BE28F5-DED6-4106-AAE4-527B8FF5451C}" type="presParOf" srcId="{04837BF1-2D51-40FB-B653-FF27EF4DDA44}" destId="{F01F7A83-6C92-43A6-A858-5D235A9F4DCE}" srcOrd="2" destOrd="0" presId="urn:microsoft.com/office/officeart/2005/8/layout/hierarchy1"/>
    <dgm:cxn modelId="{13E926CF-5BBC-47E5-8FB6-6559F42F3EAD}" type="presParOf" srcId="{F01F7A83-6C92-43A6-A858-5D235A9F4DCE}" destId="{819CCDAD-CD57-4D65-88E5-019CE5ECC03D}" srcOrd="0" destOrd="0" presId="urn:microsoft.com/office/officeart/2005/8/layout/hierarchy1"/>
    <dgm:cxn modelId="{5D3C11E5-DACD-4894-838D-8C48E1CD20AF}" type="presParOf" srcId="{819CCDAD-CD57-4D65-88E5-019CE5ECC03D}" destId="{0FB487EB-C7DE-4B62-ACFF-367046B27C18}" srcOrd="0" destOrd="0" presId="urn:microsoft.com/office/officeart/2005/8/layout/hierarchy1"/>
    <dgm:cxn modelId="{C3543427-591F-41C0-B439-967FB61E1085}" type="presParOf" srcId="{819CCDAD-CD57-4D65-88E5-019CE5ECC03D}" destId="{6F4D7EFB-E30C-4F58-A76D-56CBB8E8D271}" srcOrd="1" destOrd="0" presId="urn:microsoft.com/office/officeart/2005/8/layout/hierarchy1"/>
    <dgm:cxn modelId="{5C186293-E9A7-4435-8F35-8213B91227AF}" type="presParOf" srcId="{F01F7A83-6C92-43A6-A858-5D235A9F4DCE}" destId="{4756B26D-AD39-4354-AAE1-62B0D2756FC8}" srcOrd="1" destOrd="0" presId="urn:microsoft.com/office/officeart/2005/8/layout/hierarchy1"/>
    <dgm:cxn modelId="{589D635A-3CFD-4482-91B3-77484FC6C527}" type="presParOf" srcId="{04837BF1-2D51-40FB-B653-FF27EF4DDA44}" destId="{C99529CB-8465-46AA-A2DA-26651797B6A2}" srcOrd="3" destOrd="0" presId="urn:microsoft.com/office/officeart/2005/8/layout/hierarchy1"/>
    <dgm:cxn modelId="{8DC01B47-3FE7-41A6-9C77-B5BC5E7F3075}" type="presParOf" srcId="{C99529CB-8465-46AA-A2DA-26651797B6A2}" destId="{7BD13D3D-2BE4-4254-B6AA-F2C1273CF077}" srcOrd="0" destOrd="0" presId="urn:microsoft.com/office/officeart/2005/8/layout/hierarchy1"/>
    <dgm:cxn modelId="{A24F18F3-78E3-4E38-84D3-3A94FFA118B9}" type="presParOf" srcId="{7BD13D3D-2BE4-4254-B6AA-F2C1273CF077}" destId="{CDE1F333-31CC-4037-AA88-7B31B9294BF0}" srcOrd="0" destOrd="0" presId="urn:microsoft.com/office/officeart/2005/8/layout/hierarchy1"/>
    <dgm:cxn modelId="{EC1573AE-6579-4D29-BF23-F2BF2884172C}" type="presParOf" srcId="{7BD13D3D-2BE4-4254-B6AA-F2C1273CF077}" destId="{CFC89E0C-ACCC-4959-89B2-2D7F92229831}" srcOrd="1" destOrd="0" presId="urn:microsoft.com/office/officeart/2005/8/layout/hierarchy1"/>
    <dgm:cxn modelId="{95DA622F-0225-4CF0-93B2-2EA14F1C610D}" type="presParOf" srcId="{C99529CB-8465-46AA-A2DA-26651797B6A2}" destId="{6B9CFE5F-5B77-458F-89F6-665DEBFFCF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C06F9-E965-41B5-9808-F4474881D04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E8F275-DDD3-4D9C-B789-A1545CBE949D}">
      <dgm:prSet/>
      <dgm:spPr/>
      <dgm:t>
        <a:bodyPr/>
        <a:lstStyle/>
        <a:p>
          <a:r>
            <a:rPr lang="hr-HR"/>
            <a:t>SABA overuse</a:t>
          </a:r>
          <a:endParaRPr lang="en-US"/>
        </a:p>
      </dgm:t>
    </dgm:pt>
    <dgm:pt modelId="{F1D2827B-5288-4330-BCA6-4783D51BAC1A}" type="parTrans" cxnId="{8B87196B-825E-4EF9-8AB4-BF8BC73AB811}">
      <dgm:prSet/>
      <dgm:spPr/>
      <dgm:t>
        <a:bodyPr/>
        <a:lstStyle/>
        <a:p>
          <a:endParaRPr lang="en-US"/>
        </a:p>
      </dgm:t>
    </dgm:pt>
    <dgm:pt modelId="{30CFF74E-374E-4D9B-BE84-FC4FCD862B57}" type="sibTrans" cxnId="{8B87196B-825E-4EF9-8AB4-BF8BC73AB811}">
      <dgm:prSet/>
      <dgm:spPr/>
      <dgm:t>
        <a:bodyPr/>
        <a:lstStyle/>
        <a:p>
          <a:endParaRPr lang="en-US"/>
        </a:p>
      </dgm:t>
    </dgm:pt>
    <dgm:pt modelId="{EB1F90ED-00F0-45ED-943A-A2C423EE93F3}">
      <dgm:prSet/>
      <dgm:spPr/>
      <dgm:t>
        <a:bodyPr/>
        <a:lstStyle/>
        <a:p>
          <a:r>
            <a:rPr lang="hr-HR"/>
            <a:t>Nedovoljna ICS terapija</a:t>
          </a:r>
          <a:endParaRPr lang="en-US"/>
        </a:p>
      </dgm:t>
    </dgm:pt>
    <dgm:pt modelId="{970F3508-81A2-4281-A5C1-53A2FD44AF26}" type="parTrans" cxnId="{FCB3CAD2-5363-421D-ABE7-AD30BCD0743B}">
      <dgm:prSet/>
      <dgm:spPr/>
      <dgm:t>
        <a:bodyPr/>
        <a:lstStyle/>
        <a:p>
          <a:endParaRPr lang="en-US"/>
        </a:p>
      </dgm:t>
    </dgm:pt>
    <dgm:pt modelId="{66D344A3-0B1C-4280-9322-4A06A5A5DFC9}" type="sibTrans" cxnId="{FCB3CAD2-5363-421D-ABE7-AD30BCD0743B}">
      <dgm:prSet/>
      <dgm:spPr/>
      <dgm:t>
        <a:bodyPr/>
        <a:lstStyle/>
        <a:p>
          <a:endParaRPr lang="en-US"/>
        </a:p>
      </dgm:t>
    </dgm:pt>
    <dgm:pt modelId="{6A275079-CC2B-4E64-A07C-061E57E8AAEB}">
      <dgm:prSet/>
      <dgm:spPr/>
      <dgm:t>
        <a:bodyPr/>
        <a:lstStyle/>
        <a:p>
          <a:r>
            <a:rPr lang="hr-HR"/>
            <a:t>Loša inhalaciona tehnika</a:t>
          </a:r>
          <a:endParaRPr lang="en-US"/>
        </a:p>
      </dgm:t>
    </dgm:pt>
    <dgm:pt modelId="{EB458CF6-9AFA-4369-9095-8709924AACAF}" type="parTrans" cxnId="{F11126DF-F66F-40A5-8800-DFCF3A314055}">
      <dgm:prSet/>
      <dgm:spPr/>
      <dgm:t>
        <a:bodyPr/>
        <a:lstStyle/>
        <a:p>
          <a:endParaRPr lang="en-US"/>
        </a:p>
      </dgm:t>
    </dgm:pt>
    <dgm:pt modelId="{BBB117D9-4B1B-4AD5-B547-1BDDD123E30F}" type="sibTrans" cxnId="{F11126DF-F66F-40A5-8800-DFCF3A314055}">
      <dgm:prSet/>
      <dgm:spPr/>
      <dgm:t>
        <a:bodyPr/>
        <a:lstStyle/>
        <a:p>
          <a:endParaRPr lang="en-US"/>
        </a:p>
      </dgm:t>
    </dgm:pt>
    <dgm:pt modelId="{F04A49D5-5806-4AE8-8FD1-2B61A0F501AD}">
      <dgm:prSet/>
      <dgm:spPr/>
      <dgm:t>
        <a:bodyPr/>
        <a:lstStyle/>
        <a:p>
          <a:r>
            <a:rPr lang="hr-HR"/>
            <a:t>Prethodne egzacerbacije</a:t>
          </a:r>
          <a:endParaRPr lang="en-US"/>
        </a:p>
      </dgm:t>
    </dgm:pt>
    <dgm:pt modelId="{BE3409F8-7523-4F38-8EA8-CC183F9890FA}" type="parTrans" cxnId="{B6710B48-895B-4203-B760-B0FE33714EEF}">
      <dgm:prSet/>
      <dgm:spPr/>
      <dgm:t>
        <a:bodyPr/>
        <a:lstStyle/>
        <a:p>
          <a:endParaRPr lang="en-US"/>
        </a:p>
      </dgm:t>
    </dgm:pt>
    <dgm:pt modelId="{875F43DC-F413-4F26-9B8B-DBC5E682EF88}" type="sibTrans" cxnId="{B6710B48-895B-4203-B760-B0FE33714EEF}">
      <dgm:prSet/>
      <dgm:spPr/>
      <dgm:t>
        <a:bodyPr/>
        <a:lstStyle/>
        <a:p>
          <a:endParaRPr lang="en-US"/>
        </a:p>
      </dgm:t>
    </dgm:pt>
    <dgm:pt modelId="{4812BEB6-FD5E-405F-9083-9E25F906A58B}">
      <dgm:prSet/>
      <dgm:spPr/>
      <dgm:t>
        <a:bodyPr/>
        <a:lstStyle/>
        <a:p>
          <a:r>
            <a:rPr lang="hr-HR"/>
            <a:t>Niska adherencija</a:t>
          </a:r>
          <a:endParaRPr lang="en-US"/>
        </a:p>
      </dgm:t>
    </dgm:pt>
    <dgm:pt modelId="{825E0E0D-7B99-4614-A075-BEF0DCB096CA}" type="parTrans" cxnId="{3A747D26-49CC-40CC-8D50-4801163C8FC9}">
      <dgm:prSet/>
      <dgm:spPr/>
      <dgm:t>
        <a:bodyPr/>
        <a:lstStyle/>
        <a:p>
          <a:endParaRPr lang="en-US"/>
        </a:p>
      </dgm:t>
    </dgm:pt>
    <dgm:pt modelId="{5F47BFE2-034B-4916-871B-DE77FF2ED96F}" type="sibTrans" cxnId="{3A747D26-49CC-40CC-8D50-4801163C8FC9}">
      <dgm:prSet/>
      <dgm:spPr/>
      <dgm:t>
        <a:bodyPr/>
        <a:lstStyle/>
        <a:p>
          <a:endParaRPr lang="en-US"/>
        </a:p>
      </dgm:t>
    </dgm:pt>
    <dgm:pt modelId="{2C65061C-C01B-46FE-8C4F-7C52AC4FEACA}" type="pres">
      <dgm:prSet presAssocID="{CA7C06F9-E965-41B5-9808-F4474881D0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AF9362-5A09-4A9A-8407-EAAB597F6981}" type="pres">
      <dgm:prSet presAssocID="{C0E8F275-DDD3-4D9C-B789-A1545CBE949D}" presName="hierRoot1" presStyleCnt="0"/>
      <dgm:spPr/>
    </dgm:pt>
    <dgm:pt modelId="{30922FD3-23D6-418F-98A0-D03349473436}" type="pres">
      <dgm:prSet presAssocID="{C0E8F275-DDD3-4D9C-B789-A1545CBE949D}" presName="composite" presStyleCnt="0"/>
      <dgm:spPr/>
    </dgm:pt>
    <dgm:pt modelId="{FF6D964A-3F56-4723-9899-44EDAF989D38}" type="pres">
      <dgm:prSet presAssocID="{C0E8F275-DDD3-4D9C-B789-A1545CBE949D}" presName="background" presStyleLbl="node0" presStyleIdx="0" presStyleCnt="5"/>
      <dgm:spPr/>
    </dgm:pt>
    <dgm:pt modelId="{9F6F3CEE-5D22-49EE-B500-1D6314151651}" type="pres">
      <dgm:prSet presAssocID="{C0E8F275-DDD3-4D9C-B789-A1545CBE949D}" presName="text" presStyleLbl="fgAcc0" presStyleIdx="0" presStyleCnt="5">
        <dgm:presLayoutVars>
          <dgm:chPref val="3"/>
        </dgm:presLayoutVars>
      </dgm:prSet>
      <dgm:spPr/>
    </dgm:pt>
    <dgm:pt modelId="{B77452AE-0932-4891-BD2F-F12A0BEE0C4D}" type="pres">
      <dgm:prSet presAssocID="{C0E8F275-DDD3-4D9C-B789-A1545CBE949D}" presName="hierChild2" presStyleCnt="0"/>
      <dgm:spPr/>
    </dgm:pt>
    <dgm:pt modelId="{7FBCBDF2-D8C1-49E8-8CF5-12203CF58E59}" type="pres">
      <dgm:prSet presAssocID="{EB1F90ED-00F0-45ED-943A-A2C423EE93F3}" presName="hierRoot1" presStyleCnt="0"/>
      <dgm:spPr/>
    </dgm:pt>
    <dgm:pt modelId="{BD4633E4-14FE-4C27-9CEB-EED80B796531}" type="pres">
      <dgm:prSet presAssocID="{EB1F90ED-00F0-45ED-943A-A2C423EE93F3}" presName="composite" presStyleCnt="0"/>
      <dgm:spPr/>
    </dgm:pt>
    <dgm:pt modelId="{DB19E135-E839-419E-BA04-8CE4622EF763}" type="pres">
      <dgm:prSet presAssocID="{EB1F90ED-00F0-45ED-943A-A2C423EE93F3}" presName="background" presStyleLbl="node0" presStyleIdx="1" presStyleCnt="5"/>
      <dgm:spPr/>
    </dgm:pt>
    <dgm:pt modelId="{5824E807-F909-43B4-A6DC-87B92DA8B2C1}" type="pres">
      <dgm:prSet presAssocID="{EB1F90ED-00F0-45ED-943A-A2C423EE93F3}" presName="text" presStyleLbl="fgAcc0" presStyleIdx="1" presStyleCnt="5">
        <dgm:presLayoutVars>
          <dgm:chPref val="3"/>
        </dgm:presLayoutVars>
      </dgm:prSet>
      <dgm:spPr/>
    </dgm:pt>
    <dgm:pt modelId="{2F9AD7AF-6F5C-4019-B3FC-A2C3B6B16B73}" type="pres">
      <dgm:prSet presAssocID="{EB1F90ED-00F0-45ED-943A-A2C423EE93F3}" presName="hierChild2" presStyleCnt="0"/>
      <dgm:spPr/>
    </dgm:pt>
    <dgm:pt modelId="{407CBF36-8E04-4C73-BFAB-FA819F5E4FA2}" type="pres">
      <dgm:prSet presAssocID="{6A275079-CC2B-4E64-A07C-061E57E8AAEB}" presName="hierRoot1" presStyleCnt="0"/>
      <dgm:spPr/>
    </dgm:pt>
    <dgm:pt modelId="{EEC49CBD-4FD7-44DD-9F34-90C204302093}" type="pres">
      <dgm:prSet presAssocID="{6A275079-CC2B-4E64-A07C-061E57E8AAEB}" presName="composite" presStyleCnt="0"/>
      <dgm:spPr/>
    </dgm:pt>
    <dgm:pt modelId="{E26A3F12-4069-422C-82F4-D95B992E98DE}" type="pres">
      <dgm:prSet presAssocID="{6A275079-CC2B-4E64-A07C-061E57E8AAEB}" presName="background" presStyleLbl="node0" presStyleIdx="2" presStyleCnt="5"/>
      <dgm:spPr/>
    </dgm:pt>
    <dgm:pt modelId="{48C914C4-6B2C-4F33-A6F6-A560140C3C51}" type="pres">
      <dgm:prSet presAssocID="{6A275079-CC2B-4E64-A07C-061E57E8AAEB}" presName="text" presStyleLbl="fgAcc0" presStyleIdx="2" presStyleCnt="5">
        <dgm:presLayoutVars>
          <dgm:chPref val="3"/>
        </dgm:presLayoutVars>
      </dgm:prSet>
      <dgm:spPr/>
    </dgm:pt>
    <dgm:pt modelId="{C7804C7A-8586-4DD9-BB1B-A53D72462031}" type="pres">
      <dgm:prSet presAssocID="{6A275079-CC2B-4E64-A07C-061E57E8AAEB}" presName="hierChild2" presStyleCnt="0"/>
      <dgm:spPr/>
    </dgm:pt>
    <dgm:pt modelId="{1E292F56-47F7-467E-8CFC-5596ABF1843D}" type="pres">
      <dgm:prSet presAssocID="{F04A49D5-5806-4AE8-8FD1-2B61A0F501AD}" presName="hierRoot1" presStyleCnt="0"/>
      <dgm:spPr/>
    </dgm:pt>
    <dgm:pt modelId="{188B5E0B-A11A-4421-ABA7-3CAE65F516F0}" type="pres">
      <dgm:prSet presAssocID="{F04A49D5-5806-4AE8-8FD1-2B61A0F501AD}" presName="composite" presStyleCnt="0"/>
      <dgm:spPr/>
    </dgm:pt>
    <dgm:pt modelId="{F68463E9-AFF8-426A-8A56-B567E21C7864}" type="pres">
      <dgm:prSet presAssocID="{F04A49D5-5806-4AE8-8FD1-2B61A0F501AD}" presName="background" presStyleLbl="node0" presStyleIdx="3" presStyleCnt="5"/>
      <dgm:spPr/>
    </dgm:pt>
    <dgm:pt modelId="{49814095-27AA-4838-ACB9-8DC0B8EAE41C}" type="pres">
      <dgm:prSet presAssocID="{F04A49D5-5806-4AE8-8FD1-2B61A0F501AD}" presName="text" presStyleLbl="fgAcc0" presStyleIdx="3" presStyleCnt="5">
        <dgm:presLayoutVars>
          <dgm:chPref val="3"/>
        </dgm:presLayoutVars>
      </dgm:prSet>
      <dgm:spPr/>
    </dgm:pt>
    <dgm:pt modelId="{BBA757DE-908D-411F-B6D4-1798758516B5}" type="pres">
      <dgm:prSet presAssocID="{F04A49D5-5806-4AE8-8FD1-2B61A0F501AD}" presName="hierChild2" presStyleCnt="0"/>
      <dgm:spPr/>
    </dgm:pt>
    <dgm:pt modelId="{F45823DD-8415-4BF2-B6BB-6C7F8B447460}" type="pres">
      <dgm:prSet presAssocID="{4812BEB6-FD5E-405F-9083-9E25F906A58B}" presName="hierRoot1" presStyleCnt="0"/>
      <dgm:spPr/>
    </dgm:pt>
    <dgm:pt modelId="{C465BDE3-9CFA-4B81-9EDD-EFB27E36A7BD}" type="pres">
      <dgm:prSet presAssocID="{4812BEB6-FD5E-405F-9083-9E25F906A58B}" presName="composite" presStyleCnt="0"/>
      <dgm:spPr/>
    </dgm:pt>
    <dgm:pt modelId="{CF2F192B-1460-4FDD-8969-BE8E818365DB}" type="pres">
      <dgm:prSet presAssocID="{4812BEB6-FD5E-405F-9083-9E25F906A58B}" presName="background" presStyleLbl="node0" presStyleIdx="4" presStyleCnt="5"/>
      <dgm:spPr/>
    </dgm:pt>
    <dgm:pt modelId="{B9DE4D0C-DE17-4B78-92E2-4DB56AC0DF54}" type="pres">
      <dgm:prSet presAssocID="{4812BEB6-FD5E-405F-9083-9E25F906A58B}" presName="text" presStyleLbl="fgAcc0" presStyleIdx="4" presStyleCnt="5">
        <dgm:presLayoutVars>
          <dgm:chPref val="3"/>
        </dgm:presLayoutVars>
      </dgm:prSet>
      <dgm:spPr/>
    </dgm:pt>
    <dgm:pt modelId="{4382B0D5-0076-4907-8A60-73EB2AC120AA}" type="pres">
      <dgm:prSet presAssocID="{4812BEB6-FD5E-405F-9083-9E25F906A58B}" presName="hierChild2" presStyleCnt="0"/>
      <dgm:spPr/>
    </dgm:pt>
  </dgm:ptLst>
  <dgm:cxnLst>
    <dgm:cxn modelId="{A552C115-9C24-4960-99E9-2D9B4CDD4B46}" type="presOf" srcId="{C0E8F275-DDD3-4D9C-B789-A1545CBE949D}" destId="{9F6F3CEE-5D22-49EE-B500-1D6314151651}" srcOrd="0" destOrd="0" presId="urn:microsoft.com/office/officeart/2005/8/layout/hierarchy1"/>
    <dgm:cxn modelId="{3A747D26-49CC-40CC-8D50-4801163C8FC9}" srcId="{CA7C06F9-E965-41B5-9808-F4474881D04B}" destId="{4812BEB6-FD5E-405F-9083-9E25F906A58B}" srcOrd="4" destOrd="0" parTransId="{825E0E0D-7B99-4614-A075-BEF0DCB096CA}" sibTransId="{5F47BFE2-034B-4916-871B-DE77FF2ED96F}"/>
    <dgm:cxn modelId="{019ED739-F0F9-4F2D-B028-951E928E917B}" type="presOf" srcId="{4812BEB6-FD5E-405F-9083-9E25F906A58B}" destId="{B9DE4D0C-DE17-4B78-92E2-4DB56AC0DF54}" srcOrd="0" destOrd="0" presId="urn:microsoft.com/office/officeart/2005/8/layout/hierarchy1"/>
    <dgm:cxn modelId="{B6710B48-895B-4203-B760-B0FE33714EEF}" srcId="{CA7C06F9-E965-41B5-9808-F4474881D04B}" destId="{F04A49D5-5806-4AE8-8FD1-2B61A0F501AD}" srcOrd="3" destOrd="0" parTransId="{BE3409F8-7523-4F38-8EA8-CC183F9890FA}" sibTransId="{875F43DC-F413-4F26-9B8B-DBC5E682EF88}"/>
    <dgm:cxn modelId="{34E2C768-65D2-4253-B9A5-A68DD6463FE0}" type="presOf" srcId="{CA7C06F9-E965-41B5-9808-F4474881D04B}" destId="{2C65061C-C01B-46FE-8C4F-7C52AC4FEACA}" srcOrd="0" destOrd="0" presId="urn:microsoft.com/office/officeart/2005/8/layout/hierarchy1"/>
    <dgm:cxn modelId="{8B87196B-825E-4EF9-8AB4-BF8BC73AB811}" srcId="{CA7C06F9-E965-41B5-9808-F4474881D04B}" destId="{C0E8F275-DDD3-4D9C-B789-A1545CBE949D}" srcOrd="0" destOrd="0" parTransId="{F1D2827B-5288-4330-BCA6-4783D51BAC1A}" sibTransId="{30CFF74E-374E-4D9B-BE84-FC4FCD862B57}"/>
    <dgm:cxn modelId="{D5C660CC-A96E-49E2-BC2C-33DB010EADA9}" type="presOf" srcId="{EB1F90ED-00F0-45ED-943A-A2C423EE93F3}" destId="{5824E807-F909-43B4-A6DC-87B92DA8B2C1}" srcOrd="0" destOrd="0" presId="urn:microsoft.com/office/officeart/2005/8/layout/hierarchy1"/>
    <dgm:cxn modelId="{EAD686CC-21E1-427D-964D-4309A0D39480}" type="presOf" srcId="{6A275079-CC2B-4E64-A07C-061E57E8AAEB}" destId="{48C914C4-6B2C-4F33-A6F6-A560140C3C51}" srcOrd="0" destOrd="0" presId="urn:microsoft.com/office/officeart/2005/8/layout/hierarchy1"/>
    <dgm:cxn modelId="{FCB3CAD2-5363-421D-ABE7-AD30BCD0743B}" srcId="{CA7C06F9-E965-41B5-9808-F4474881D04B}" destId="{EB1F90ED-00F0-45ED-943A-A2C423EE93F3}" srcOrd="1" destOrd="0" parTransId="{970F3508-81A2-4281-A5C1-53A2FD44AF26}" sibTransId="{66D344A3-0B1C-4280-9322-4A06A5A5DFC9}"/>
    <dgm:cxn modelId="{BF178BDA-EB67-4996-A8E4-90EA7246FB71}" type="presOf" srcId="{F04A49D5-5806-4AE8-8FD1-2B61A0F501AD}" destId="{49814095-27AA-4838-ACB9-8DC0B8EAE41C}" srcOrd="0" destOrd="0" presId="urn:microsoft.com/office/officeart/2005/8/layout/hierarchy1"/>
    <dgm:cxn modelId="{F11126DF-F66F-40A5-8800-DFCF3A314055}" srcId="{CA7C06F9-E965-41B5-9808-F4474881D04B}" destId="{6A275079-CC2B-4E64-A07C-061E57E8AAEB}" srcOrd="2" destOrd="0" parTransId="{EB458CF6-9AFA-4369-9095-8709924AACAF}" sibTransId="{BBB117D9-4B1B-4AD5-B547-1BDDD123E30F}"/>
    <dgm:cxn modelId="{44848334-47CF-4610-93F1-59AF8947B16F}" type="presParOf" srcId="{2C65061C-C01B-46FE-8C4F-7C52AC4FEACA}" destId="{ACAF9362-5A09-4A9A-8407-EAAB597F6981}" srcOrd="0" destOrd="0" presId="urn:microsoft.com/office/officeart/2005/8/layout/hierarchy1"/>
    <dgm:cxn modelId="{AC7151D6-2BA5-401A-AB09-786DFBFC6D0C}" type="presParOf" srcId="{ACAF9362-5A09-4A9A-8407-EAAB597F6981}" destId="{30922FD3-23D6-418F-98A0-D03349473436}" srcOrd="0" destOrd="0" presId="urn:microsoft.com/office/officeart/2005/8/layout/hierarchy1"/>
    <dgm:cxn modelId="{643DE0EE-C838-4C3A-AE73-B8241C9275F8}" type="presParOf" srcId="{30922FD3-23D6-418F-98A0-D03349473436}" destId="{FF6D964A-3F56-4723-9899-44EDAF989D38}" srcOrd="0" destOrd="0" presId="urn:microsoft.com/office/officeart/2005/8/layout/hierarchy1"/>
    <dgm:cxn modelId="{78DCCC16-FE51-4BEC-BE8B-49C61A11BEFC}" type="presParOf" srcId="{30922FD3-23D6-418F-98A0-D03349473436}" destId="{9F6F3CEE-5D22-49EE-B500-1D6314151651}" srcOrd="1" destOrd="0" presId="urn:microsoft.com/office/officeart/2005/8/layout/hierarchy1"/>
    <dgm:cxn modelId="{6F325959-B673-4675-BDAE-46105ACA1BBC}" type="presParOf" srcId="{ACAF9362-5A09-4A9A-8407-EAAB597F6981}" destId="{B77452AE-0932-4891-BD2F-F12A0BEE0C4D}" srcOrd="1" destOrd="0" presId="urn:microsoft.com/office/officeart/2005/8/layout/hierarchy1"/>
    <dgm:cxn modelId="{0A13EABF-3FF7-4612-B38B-2C00E8C6C54F}" type="presParOf" srcId="{2C65061C-C01B-46FE-8C4F-7C52AC4FEACA}" destId="{7FBCBDF2-D8C1-49E8-8CF5-12203CF58E59}" srcOrd="1" destOrd="0" presId="urn:microsoft.com/office/officeart/2005/8/layout/hierarchy1"/>
    <dgm:cxn modelId="{6CBFDAE9-20D0-4125-AAB8-5A597349D206}" type="presParOf" srcId="{7FBCBDF2-D8C1-49E8-8CF5-12203CF58E59}" destId="{BD4633E4-14FE-4C27-9CEB-EED80B796531}" srcOrd="0" destOrd="0" presId="urn:microsoft.com/office/officeart/2005/8/layout/hierarchy1"/>
    <dgm:cxn modelId="{AD26EB7E-4ADA-4705-8ADA-2229DC5DF3D5}" type="presParOf" srcId="{BD4633E4-14FE-4C27-9CEB-EED80B796531}" destId="{DB19E135-E839-419E-BA04-8CE4622EF763}" srcOrd="0" destOrd="0" presId="urn:microsoft.com/office/officeart/2005/8/layout/hierarchy1"/>
    <dgm:cxn modelId="{33BC2A28-D344-43FF-934C-DA2104C4831E}" type="presParOf" srcId="{BD4633E4-14FE-4C27-9CEB-EED80B796531}" destId="{5824E807-F909-43B4-A6DC-87B92DA8B2C1}" srcOrd="1" destOrd="0" presId="urn:microsoft.com/office/officeart/2005/8/layout/hierarchy1"/>
    <dgm:cxn modelId="{BC910277-902B-4BA3-883B-95F59DFFC117}" type="presParOf" srcId="{7FBCBDF2-D8C1-49E8-8CF5-12203CF58E59}" destId="{2F9AD7AF-6F5C-4019-B3FC-A2C3B6B16B73}" srcOrd="1" destOrd="0" presId="urn:microsoft.com/office/officeart/2005/8/layout/hierarchy1"/>
    <dgm:cxn modelId="{1155C881-504F-42F9-B38B-D413DAE74220}" type="presParOf" srcId="{2C65061C-C01B-46FE-8C4F-7C52AC4FEACA}" destId="{407CBF36-8E04-4C73-BFAB-FA819F5E4FA2}" srcOrd="2" destOrd="0" presId="urn:microsoft.com/office/officeart/2005/8/layout/hierarchy1"/>
    <dgm:cxn modelId="{46DBDD8E-B4E5-495E-B3D9-42BDB1CB780C}" type="presParOf" srcId="{407CBF36-8E04-4C73-BFAB-FA819F5E4FA2}" destId="{EEC49CBD-4FD7-44DD-9F34-90C204302093}" srcOrd="0" destOrd="0" presId="urn:microsoft.com/office/officeart/2005/8/layout/hierarchy1"/>
    <dgm:cxn modelId="{9C9DB11F-556F-48BD-B65B-E35C763EBED1}" type="presParOf" srcId="{EEC49CBD-4FD7-44DD-9F34-90C204302093}" destId="{E26A3F12-4069-422C-82F4-D95B992E98DE}" srcOrd="0" destOrd="0" presId="urn:microsoft.com/office/officeart/2005/8/layout/hierarchy1"/>
    <dgm:cxn modelId="{D3250237-2265-4B49-8DD8-3673DE8F5371}" type="presParOf" srcId="{EEC49CBD-4FD7-44DD-9F34-90C204302093}" destId="{48C914C4-6B2C-4F33-A6F6-A560140C3C51}" srcOrd="1" destOrd="0" presId="urn:microsoft.com/office/officeart/2005/8/layout/hierarchy1"/>
    <dgm:cxn modelId="{31C8A20B-055E-4110-89C7-3DF01734D328}" type="presParOf" srcId="{407CBF36-8E04-4C73-BFAB-FA819F5E4FA2}" destId="{C7804C7A-8586-4DD9-BB1B-A53D72462031}" srcOrd="1" destOrd="0" presId="urn:microsoft.com/office/officeart/2005/8/layout/hierarchy1"/>
    <dgm:cxn modelId="{707398F0-2E5E-4C4B-ACC4-E3099F4CFABD}" type="presParOf" srcId="{2C65061C-C01B-46FE-8C4F-7C52AC4FEACA}" destId="{1E292F56-47F7-467E-8CFC-5596ABF1843D}" srcOrd="3" destOrd="0" presId="urn:microsoft.com/office/officeart/2005/8/layout/hierarchy1"/>
    <dgm:cxn modelId="{4CE7A60C-F4C7-496B-94FB-A595036ABFEC}" type="presParOf" srcId="{1E292F56-47F7-467E-8CFC-5596ABF1843D}" destId="{188B5E0B-A11A-4421-ABA7-3CAE65F516F0}" srcOrd="0" destOrd="0" presId="urn:microsoft.com/office/officeart/2005/8/layout/hierarchy1"/>
    <dgm:cxn modelId="{0EBF8CD3-224A-43C4-A8A2-01417801C822}" type="presParOf" srcId="{188B5E0B-A11A-4421-ABA7-3CAE65F516F0}" destId="{F68463E9-AFF8-426A-8A56-B567E21C7864}" srcOrd="0" destOrd="0" presId="urn:microsoft.com/office/officeart/2005/8/layout/hierarchy1"/>
    <dgm:cxn modelId="{9C1CFD72-4E2D-42B4-98DB-C2E7A8ED1E08}" type="presParOf" srcId="{188B5E0B-A11A-4421-ABA7-3CAE65F516F0}" destId="{49814095-27AA-4838-ACB9-8DC0B8EAE41C}" srcOrd="1" destOrd="0" presId="urn:microsoft.com/office/officeart/2005/8/layout/hierarchy1"/>
    <dgm:cxn modelId="{6EDED154-8063-43B4-8380-77B18042DC61}" type="presParOf" srcId="{1E292F56-47F7-467E-8CFC-5596ABF1843D}" destId="{BBA757DE-908D-411F-B6D4-1798758516B5}" srcOrd="1" destOrd="0" presId="urn:microsoft.com/office/officeart/2005/8/layout/hierarchy1"/>
    <dgm:cxn modelId="{042079B3-8C88-45B3-B2E3-843A5CC936CB}" type="presParOf" srcId="{2C65061C-C01B-46FE-8C4F-7C52AC4FEACA}" destId="{F45823DD-8415-4BF2-B6BB-6C7F8B447460}" srcOrd="4" destOrd="0" presId="urn:microsoft.com/office/officeart/2005/8/layout/hierarchy1"/>
    <dgm:cxn modelId="{522947F1-DC57-44B4-8D96-ADDE7E4C0694}" type="presParOf" srcId="{F45823DD-8415-4BF2-B6BB-6C7F8B447460}" destId="{C465BDE3-9CFA-4B81-9EDD-EFB27E36A7BD}" srcOrd="0" destOrd="0" presId="urn:microsoft.com/office/officeart/2005/8/layout/hierarchy1"/>
    <dgm:cxn modelId="{E5E84EC5-4858-4860-A1CA-FCB4C2542A64}" type="presParOf" srcId="{C465BDE3-9CFA-4B81-9EDD-EFB27E36A7BD}" destId="{CF2F192B-1460-4FDD-8969-BE8E818365DB}" srcOrd="0" destOrd="0" presId="urn:microsoft.com/office/officeart/2005/8/layout/hierarchy1"/>
    <dgm:cxn modelId="{B4F1C107-837A-41F6-B9C1-E2C321A87996}" type="presParOf" srcId="{C465BDE3-9CFA-4B81-9EDD-EFB27E36A7BD}" destId="{B9DE4D0C-DE17-4B78-92E2-4DB56AC0DF54}" srcOrd="1" destOrd="0" presId="urn:microsoft.com/office/officeart/2005/8/layout/hierarchy1"/>
    <dgm:cxn modelId="{2D4AD1A5-EB7A-4D86-B463-A8DAE2B66C15}" type="presParOf" srcId="{F45823DD-8415-4BF2-B6BB-6C7F8B447460}" destId="{4382B0D5-0076-4907-8A60-73EB2AC120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D37F5B-8881-4250-88FC-7D871FED6E3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657A1-3C00-4CDA-8241-0D5CBD369E1E}">
      <dgm:prSet phldrT="[Text]"/>
      <dgm:spPr/>
      <dgm:t>
        <a:bodyPr/>
        <a:lstStyle/>
        <a:p>
          <a:r>
            <a:rPr lang="hr-HR" dirty="0"/>
            <a:t>&gt;3 </a:t>
          </a:r>
          <a:endParaRPr lang="en-US" dirty="0"/>
        </a:p>
      </dgm:t>
    </dgm:pt>
    <dgm:pt modelId="{089470B3-CCFC-4C8D-9232-7989C1D75EAB}" type="parTrans" cxnId="{25408F44-3CD8-4BC1-9D2E-7D27E3F81AD9}">
      <dgm:prSet/>
      <dgm:spPr/>
      <dgm:t>
        <a:bodyPr/>
        <a:lstStyle/>
        <a:p>
          <a:endParaRPr lang="en-US"/>
        </a:p>
      </dgm:t>
    </dgm:pt>
    <dgm:pt modelId="{F241569D-BD5F-4961-ACC3-1B451A46AAE4}" type="sibTrans" cxnId="{25408F44-3CD8-4BC1-9D2E-7D27E3F81AD9}">
      <dgm:prSet/>
      <dgm:spPr/>
      <dgm:t>
        <a:bodyPr/>
        <a:lstStyle/>
        <a:p>
          <a:endParaRPr lang="en-US"/>
        </a:p>
      </dgm:t>
    </dgm:pt>
    <dgm:pt modelId="{E1A186D5-E7ED-4C61-9C8B-D1FED5851D47}">
      <dgm:prSet phldrT="[Text]"/>
      <dgm:spPr/>
      <dgm:t>
        <a:bodyPr/>
        <a:lstStyle/>
        <a:p>
          <a:r>
            <a:rPr lang="hr-HR" dirty="0"/>
            <a:t>spremnika </a:t>
          </a:r>
          <a:r>
            <a:rPr lang="hr-HR" dirty="0" err="1"/>
            <a:t>Ventolina</a:t>
          </a:r>
          <a:r>
            <a:rPr lang="hr-HR" dirty="0"/>
            <a:t> godišnje</a:t>
          </a:r>
          <a:endParaRPr lang="en-US" dirty="0"/>
        </a:p>
      </dgm:t>
    </dgm:pt>
    <dgm:pt modelId="{A013B145-55C2-462F-AE28-2D98948D94C3}" type="parTrans" cxnId="{4493E233-B85B-496C-BCCE-13495A7BEC37}">
      <dgm:prSet/>
      <dgm:spPr/>
      <dgm:t>
        <a:bodyPr/>
        <a:lstStyle/>
        <a:p>
          <a:endParaRPr lang="en-US"/>
        </a:p>
      </dgm:t>
    </dgm:pt>
    <dgm:pt modelId="{EA38686E-4E7A-49FF-BFD3-74A3AA86B1EE}" type="sibTrans" cxnId="{4493E233-B85B-496C-BCCE-13495A7BEC37}">
      <dgm:prSet/>
      <dgm:spPr/>
      <dgm:t>
        <a:bodyPr/>
        <a:lstStyle/>
        <a:p>
          <a:endParaRPr lang="en-US"/>
        </a:p>
      </dgm:t>
    </dgm:pt>
    <dgm:pt modelId="{75A9C489-033D-4987-B8C3-34CDBE1B39AB}">
      <dgm:prSet phldrT="[Text]"/>
      <dgm:spPr/>
      <dgm:t>
        <a:bodyPr/>
        <a:lstStyle/>
        <a:p>
          <a:pPr algn="l"/>
          <a:r>
            <a:rPr lang="hr-HR" dirty="0">
              <a:solidFill>
                <a:srgbClr val="FF0000"/>
              </a:solidFill>
            </a:rPr>
            <a:t>rizik od egzacerbacija astme</a:t>
          </a:r>
          <a:endParaRPr lang="en-US" dirty="0">
            <a:solidFill>
              <a:srgbClr val="FF0000"/>
            </a:solidFill>
          </a:endParaRPr>
        </a:p>
      </dgm:t>
    </dgm:pt>
    <dgm:pt modelId="{A197CAFC-FD25-4EFF-BCC8-9CFD995C99D3}" type="parTrans" cxnId="{05BA0AC1-246B-4FDE-8D58-3A0056DECA96}">
      <dgm:prSet/>
      <dgm:spPr/>
      <dgm:t>
        <a:bodyPr/>
        <a:lstStyle/>
        <a:p>
          <a:endParaRPr lang="en-US"/>
        </a:p>
      </dgm:t>
    </dgm:pt>
    <dgm:pt modelId="{BF13C924-A753-47C6-8BB6-6CDE4EF16BC2}" type="sibTrans" cxnId="{05BA0AC1-246B-4FDE-8D58-3A0056DECA96}">
      <dgm:prSet/>
      <dgm:spPr/>
      <dgm:t>
        <a:bodyPr/>
        <a:lstStyle/>
        <a:p>
          <a:endParaRPr lang="en-US"/>
        </a:p>
      </dgm:t>
    </dgm:pt>
    <dgm:pt modelId="{9DDCD381-377E-4A0A-9D86-9D87FB2987BC}">
      <dgm:prSet phldrT="[Text]"/>
      <dgm:spPr/>
      <dgm:t>
        <a:bodyPr/>
        <a:lstStyle/>
        <a:p>
          <a:r>
            <a:rPr lang="hr-HR" dirty="0"/>
            <a:t>&gt;12</a:t>
          </a:r>
          <a:endParaRPr lang="en-US" dirty="0"/>
        </a:p>
      </dgm:t>
    </dgm:pt>
    <dgm:pt modelId="{E3FCFACE-0381-45A5-9E81-9535C2094C0B}" type="parTrans" cxnId="{EA02FA27-15DD-415D-B92F-1366FF134971}">
      <dgm:prSet/>
      <dgm:spPr/>
      <dgm:t>
        <a:bodyPr/>
        <a:lstStyle/>
        <a:p>
          <a:endParaRPr lang="en-US"/>
        </a:p>
      </dgm:t>
    </dgm:pt>
    <dgm:pt modelId="{5B7B46F1-76C6-4E8F-AB35-13F2D00B79E5}" type="sibTrans" cxnId="{EA02FA27-15DD-415D-B92F-1366FF134971}">
      <dgm:prSet/>
      <dgm:spPr/>
      <dgm:t>
        <a:bodyPr/>
        <a:lstStyle/>
        <a:p>
          <a:endParaRPr lang="en-US"/>
        </a:p>
      </dgm:t>
    </dgm:pt>
    <dgm:pt modelId="{6D84C505-2193-4177-A6E8-846408F8B119}">
      <dgm:prSet phldrT="[Text]"/>
      <dgm:spPr/>
      <dgm:t>
        <a:bodyPr/>
        <a:lstStyle/>
        <a:p>
          <a:r>
            <a:rPr lang="hr-HR" dirty="0"/>
            <a:t>spremnika </a:t>
          </a:r>
          <a:r>
            <a:rPr lang="hr-HR" dirty="0" err="1"/>
            <a:t>Ventolina</a:t>
          </a:r>
          <a:r>
            <a:rPr lang="hr-HR" dirty="0"/>
            <a:t> godišnje</a:t>
          </a:r>
          <a:endParaRPr lang="en-US" dirty="0"/>
        </a:p>
      </dgm:t>
    </dgm:pt>
    <dgm:pt modelId="{1CBD393E-E68A-4084-A3ED-791A5B77EADC}" type="parTrans" cxnId="{C7D23E36-7D45-40FA-8FE9-4813E6694F4C}">
      <dgm:prSet/>
      <dgm:spPr/>
      <dgm:t>
        <a:bodyPr/>
        <a:lstStyle/>
        <a:p>
          <a:endParaRPr lang="en-US"/>
        </a:p>
      </dgm:t>
    </dgm:pt>
    <dgm:pt modelId="{398ECF58-40EE-4F0D-BE35-29CA4724FAB7}" type="sibTrans" cxnId="{C7D23E36-7D45-40FA-8FE9-4813E6694F4C}">
      <dgm:prSet/>
      <dgm:spPr/>
      <dgm:t>
        <a:bodyPr/>
        <a:lstStyle/>
        <a:p>
          <a:endParaRPr lang="en-US"/>
        </a:p>
      </dgm:t>
    </dgm:pt>
    <dgm:pt modelId="{830D0224-5EBB-495D-ADBA-8F3CCC8EB9E7}">
      <dgm:prSet phldrT="[Text]"/>
      <dgm:spPr/>
      <dgm:t>
        <a:bodyPr/>
        <a:lstStyle/>
        <a:p>
          <a:r>
            <a:rPr lang="hr-HR" dirty="0">
              <a:solidFill>
                <a:srgbClr val="FF0000"/>
              </a:solidFill>
            </a:rPr>
            <a:t>rizik od smrti povezane s astmom</a:t>
          </a:r>
          <a:endParaRPr lang="en-US" dirty="0">
            <a:solidFill>
              <a:srgbClr val="FF0000"/>
            </a:solidFill>
          </a:endParaRPr>
        </a:p>
      </dgm:t>
    </dgm:pt>
    <dgm:pt modelId="{2BD15D7B-F47B-4341-B27E-2B24417D34D1}" type="parTrans" cxnId="{4B0F5326-DE45-427D-B423-C47F7E54430E}">
      <dgm:prSet/>
      <dgm:spPr/>
      <dgm:t>
        <a:bodyPr/>
        <a:lstStyle/>
        <a:p>
          <a:endParaRPr lang="en-US"/>
        </a:p>
      </dgm:t>
    </dgm:pt>
    <dgm:pt modelId="{DB465BA6-C00C-408B-A565-5BA94527D510}" type="sibTrans" cxnId="{4B0F5326-DE45-427D-B423-C47F7E54430E}">
      <dgm:prSet/>
      <dgm:spPr/>
      <dgm:t>
        <a:bodyPr/>
        <a:lstStyle/>
        <a:p>
          <a:endParaRPr lang="en-US"/>
        </a:p>
      </dgm:t>
    </dgm:pt>
    <dgm:pt modelId="{0BD73ECD-F11E-4DC3-837D-78F3CDD1E878}" type="pres">
      <dgm:prSet presAssocID="{D4D37F5B-8881-4250-88FC-7D871FED6E36}" presName="list" presStyleCnt="0">
        <dgm:presLayoutVars>
          <dgm:dir/>
          <dgm:animLvl val="lvl"/>
        </dgm:presLayoutVars>
      </dgm:prSet>
      <dgm:spPr/>
    </dgm:pt>
    <dgm:pt modelId="{9CE4D3F0-89A9-4144-BDF7-F6E615779B87}" type="pres">
      <dgm:prSet presAssocID="{62C657A1-3C00-4CDA-8241-0D5CBD369E1E}" presName="posSpace" presStyleCnt="0"/>
      <dgm:spPr/>
    </dgm:pt>
    <dgm:pt modelId="{7F979233-0296-451E-9738-D4E37C42D71E}" type="pres">
      <dgm:prSet presAssocID="{62C657A1-3C00-4CDA-8241-0D5CBD369E1E}" presName="vertFlow" presStyleCnt="0"/>
      <dgm:spPr/>
    </dgm:pt>
    <dgm:pt modelId="{1B9F834B-9324-4F59-9E7C-D3582621BB11}" type="pres">
      <dgm:prSet presAssocID="{62C657A1-3C00-4CDA-8241-0D5CBD369E1E}" presName="topSpace" presStyleCnt="0"/>
      <dgm:spPr/>
    </dgm:pt>
    <dgm:pt modelId="{31B6D96A-4676-49C3-A56D-A8B1BD5C5F71}" type="pres">
      <dgm:prSet presAssocID="{62C657A1-3C00-4CDA-8241-0D5CBD369E1E}" presName="firstComp" presStyleCnt="0"/>
      <dgm:spPr/>
    </dgm:pt>
    <dgm:pt modelId="{40DDC086-1BBF-45FB-812F-E06CF95D0777}" type="pres">
      <dgm:prSet presAssocID="{62C657A1-3C00-4CDA-8241-0D5CBD369E1E}" presName="firstChild" presStyleLbl="bgAccFollowNode1" presStyleIdx="0" presStyleCnt="4"/>
      <dgm:spPr/>
    </dgm:pt>
    <dgm:pt modelId="{BDBA1FCD-D8E0-4DB1-B7CE-CA3E6BAEAD93}" type="pres">
      <dgm:prSet presAssocID="{62C657A1-3C00-4CDA-8241-0D5CBD369E1E}" presName="firstChildTx" presStyleLbl="bgAccFollowNode1" presStyleIdx="0" presStyleCnt="4">
        <dgm:presLayoutVars>
          <dgm:bulletEnabled val="1"/>
        </dgm:presLayoutVars>
      </dgm:prSet>
      <dgm:spPr/>
    </dgm:pt>
    <dgm:pt modelId="{7380D030-A489-4E6D-B0CE-E35F4E2211EC}" type="pres">
      <dgm:prSet presAssocID="{75A9C489-033D-4987-B8C3-34CDBE1B39AB}" presName="comp" presStyleCnt="0"/>
      <dgm:spPr/>
    </dgm:pt>
    <dgm:pt modelId="{216E2628-47AF-49C7-8D02-A78751311A8E}" type="pres">
      <dgm:prSet presAssocID="{75A9C489-033D-4987-B8C3-34CDBE1B39AB}" presName="child" presStyleLbl="bgAccFollowNode1" presStyleIdx="1" presStyleCnt="4"/>
      <dgm:spPr/>
    </dgm:pt>
    <dgm:pt modelId="{3A8CE08D-D0AC-4205-8E10-D9E7C464E1CA}" type="pres">
      <dgm:prSet presAssocID="{75A9C489-033D-4987-B8C3-34CDBE1B39AB}" presName="childTx" presStyleLbl="bgAccFollowNode1" presStyleIdx="1" presStyleCnt="4">
        <dgm:presLayoutVars>
          <dgm:bulletEnabled val="1"/>
        </dgm:presLayoutVars>
      </dgm:prSet>
      <dgm:spPr/>
    </dgm:pt>
    <dgm:pt modelId="{4A541105-2886-4416-AB19-004CCFBCE354}" type="pres">
      <dgm:prSet presAssocID="{62C657A1-3C00-4CDA-8241-0D5CBD369E1E}" presName="negSpace" presStyleCnt="0"/>
      <dgm:spPr/>
    </dgm:pt>
    <dgm:pt modelId="{C0712379-5EE3-4FDB-BEE0-DB259D3E0A6F}" type="pres">
      <dgm:prSet presAssocID="{62C657A1-3C00-4CDA-8241-0D5CBD369E1E}" presName="circle" presStyleLbl="node1" presStyleIdx="0" presStyleCnt="2"/>
      <dgm:spPr/>
    </dgm:pt>
    <dgm:pt modelId="{2DE8160B-11A8-48E2-A642-CCCDCA4A56F2}" type="pres">
      <dgm:prSet presAssocID="{F241569D-BD5F-4961-ACC3-1B451A46AAE4}" presName="transSpace" presStyleCnt="0"/>
      <dgm:spPr/>
    </dgm:pt>
    <dgm:pt modelId="{C316DB90-E171-42D9-9DC2-80CCC334CD91}" type="pres">
      <dgm:prSet presAssocID="{9DDCD381-377E-4A0A-9D86-9D87FB2987BC}" presName="posSpace" presStyleCnt="0"/>
      <dgm:spPr/>
    </dgm:pt>
    <dgm:pt modelId="{6E86579C-ACB0-47E6-BF0F-450D47045BFA}" type="pres">
      <dgm:prSet presAssocID="{9DDCD381-377E-4A0A-9D86-9D87FB2987BC}" presName="vertFlow" presStyleCnt="0"/>
      <dgm:spPr/>
    </dgm:pt>
    <dgm:pt modelId="{B1742F21-9EE2-4615-86E1-7C02511E8BDC}" type="pres">
      <dgm:prSet presAssocID="{9DDCD381-377E-4A0A-9D86-9D87FB2987BC}" presName="topSpace" presStyleCnt="0"/>
      <dgm:spPr/>
    </dgm:pt>
    <dgm:pt modelId="{08DDFD09-0DEB-43F1-8E5A-EF432CB1FCE0}" type="pres">
      <dgm:prSet presAssocID="{9DDCD381-377E-4A0A-9D86-9D87FB2987BC}" presName="firstComp" presStyleCnt="0"/>
      <dgm:spPr/>
    </dgm:pt>
    <dgm:pt modelId="{93ED98BA-0DF3-460A-B9FA-6CA9F30C254F}" type="pres">
      <dgm:prSet presAssocID="{9DDCD381-377E-4A0A-9D86-9D87FB2987BC}" presName="firstChild" presStyleLbl="bgAccFollowNode1" presStyleIdx="2" presStyleCnt="4"/>
      <dgm:spPr/>
    </dgm:pt>
    <dgm:pt modelId="{36E72F31-CCA4-448F-9D23-C05A6809B100}" type="pres">
      <dgm:prSet presAssocID="{9DDCD381-377E-4A0A-9D86-9D87FB2987BC}" presName="firstChildTx" presStyleLbl="bgAccFollowNode1" presStyleIdx="2" presStyleCnt="4">
        <dgm:presLayoutVars>
          <dgm:bulletEnabled val="1"/>
        </dgm:presLayoutVars>
      </dgm:prSet>
      <dgm:spPr/>
    </dgm:pt>
    <dgm:pt modelId="{73A5D943-D0FC-4E81-A3FD-6E3C77E17752}" type="pres">
      <dgm:prSet presAssocID="{830D0224-5EBB-495D-ADBA-8F3CCC8EB9E7}" presName="comp" presStyleCnt="0"/>
      <dgm:spPr/>
    </dgm:pt>
    <dgm:pt modelId="{E24CB82D-FDCC-44F0-9B9E-5544A25A20C5}" type="pres">
      <dgm:prSet presAssocID="{830D0224-5EBB-495D-ADBA-8F3CCC8EB9E7}" presName="child" presStyleLbl="bgAccFollowNode1" presStyleIdx="3" presStyleCnt="4"/>
      <dgm:spPr/>
    </dgm:pt>
    <dgm:pt modelId="{162B3911-DD4F-4DA1-80C2-B67617BCBC6B}" type="pres">
      <dgm:prSet presAssocID="{830D0224-5EBB-495D-ADBA-8F3CCC8EB9E7}" presName="childTx" presStyleLbl="bgAccFollowNode1" presStyleIdx="3" presStyleCnt="4">
        <dgm:presLayoutVars>
          <dgm:bulletEnabled val="1"/>
        </dgm:presLayoutVars>
      </dgm:prSet>
      <dgm:spPr/>
    </dgm:pt>
    <dgm:pt modelId="{6E94E99E-0725-4649-A797-4E863FD1CEFB}" type="pres">
      <dgm:prSet presAssocID="{9DDCD381-377E-4A0A-9D86-9D87FB2987BC}" presName="negSpace" presStyleCnt="0"/>
      <dgm:spPr/>
    </dgm:pt>
    <dgm:pt modelId="{E1357FCF-EC5B-474F-AD4E-71441FFA5982}" type="pres">
      <dgm:prSet presAssocID="{9DDCD381-377E-4A0A-9D86-9D87FB2987BC}" presName="circle" presStyleLbl="node1" presStyleIdx="1" presStyleCnt="2"/>
      <dgm:spPr/>
    </dgm:pt>
  </dgm:ptLst>
  <dgm:cxnLst>
    <dgm:cxn modelId="{BF0E8A1C-6BFE-4FF8-A14C-FB66B3D1E4AC}" type="presOf" srcId="{6D84C505-2193-4177-A6E8-846408F8B119}" destId="{36E72F31-CCA4-448F-9D23-C05A6809B100}" srcOrd="1" destOrd="0" presId="urn:microsoft.com/office/officeart/2005/8/layout/hList9"/>
    <dgm:cxn modelId="{4B0F5326-DE45-427D-B423-C47F7E54430E}" srcId="{9DDCD381-377E-4A0A-9D86-9D87FB2987BC}" destId="{830D0224-5EBB-495D-ADBA-8F3CCC8EB9E7}" srcOrd="1" destOrd="0" parTransId="{2BD15D7B-F47B-4341-B27E-2B24417D34D1}" sibTransId="{DB465BA6-C00C-408B-A565-5BA94527D510}"/>
    <dgm:cxn modelId="{EA02FA27-15DD-415D-B92F-1366FF134971}" srcId="{D4D37F5B-8881-4250-88FC-7D871FED6E36}" destId="{9DDCD381-377E-4A0A-9D86-9D87FB2987BC}" srcOrd="1" destOrd="0" parTransId="{E3FCFACE-0381-45A5-9E81-9535C2094C0B}" sibTransId="{5B7B46F1-76C6-4E8F-AB35-13F2D00B79E5}"/>
    <dgm:cxn modelId="{4493E233-B85B-496C-BCCE-13495A7BEC37}" srcId="{62C657A1-3C00-4CDA-8241-0D5CBD369E1E}" destId="{E1A186D5-E7ED-4C61-9C8B-D1FED5851D47}" srcOrd="0" destOrd="0" parTransId="{A013B145-55C2-462F-AE28-2D98948D94C3}" sibTransId="{EA38686E-4E7A-49FF-BFD3-74A3AA86B1EE}"/>
    <dgm:cxn modelId="{B2BC7035-3286-45FC-B217-22A723D5A342}" type="presOf" srcId="{75A9C489-033D-4987-B8C3-34CDBE1B39AB}" destId="{3A8CE08D-D0AC-4205-8E10-D9E7C464E1CA}" srcOrd="1" destOrd="0" presId="urn:microsoft.com/office/officeart/2005/8/layout/hList9"/>
    <dgm:cxn modelId="{C7D23E36-7D45-40FA-8FE9-4813E6694F4C}" srcId="{9DDCD381-377E-4A0A-9D86-9D87FB2987BC}" destId="{6D84C505-2193-4177-A6E8-846408F8B119}" srcOrd="0" destOrd="0" parTransId="{1CBD393E-E68A-4084-A3ED-791A5B77EADC}" sibTransId="{398ECF58-40EE-4F0D-BE35-29CA4724FAB7}"/>
    <dgm:cxn modelId="{B46B8C61-1B6C-49FB-89D7-DD184354B87A}" type="presOf" srcId="{62C657A1-3C00-4CDA-8241-0D5CBD369E1E}" destId="{C0712379-5EE3-4FDB-BEE0-DB259D3E0A6F}" srcOrd="0" destOrd="0" presId="urn:microsoft.com/office/officeart/2005/8/layout/hList9"/>
    <dgm:cxn modelId="{25408F44-3CD8-4BC1-9D2E-7D27E3F81AD9}" srcId="{D4D37F5B-8881-4250-88FC-7D871FED6E36}" destId="{62C657A1-3C00-4CDA-8241-0D5CBD369E1E}" srcOrd="0" destOrd="0" parTransId="{089470B3-CCFC-4C8D-9232-7989C1D75EAB}" sibTransId="{F241569D-BD5F-4961-ACC3-1B451A46AAE4}"/>
    <dgm:cxn modelId="{AAB8FD6B-B0BE-444A-8B6B-1DE46EB35734}" type="presOf" srcId="{830D0224-5EBB-495D-ADBA-8F3CCC8EB9E7}" destId="{162B3911-DD4F-4DA1-80C2-B67617BCBC6B}" srcOrd="1" destOrd="0" presId="urn:microsoft.com/office/officeart/2005/8/layout/hList9"/>
    <dgm:cxn modelId="{D60CB47C-6614-4EAC-A31E-4ADC3F93A422}" type="presOf" srcId="{E1A186D5-E7ED-4C61-9C8B-D1FED5851D47}" destId="{40DDC086-1BBF-45FB-812F-E06CF95D0777}" srcOrd="0" destOrd="0" presId="urn:microsoft.com/office/officeart/2005/8/layout/hList9"/>
    <dgm:cxn modelId="{A350F47C-D675-4DE3-B17E-AFCDD085E296}" type="presOf" srcId="{9DDCD381-377E-4A0A-9D86-9D87FB2987BC}" destId="{E1357FCF-EC5B-474F-AD4E-71441FFA5982}" srcOrd="0" destOrd="0" presId="urn:microsoft.com/office/officeart/2005/8/layout/hList9"/>
    <dgm:cxn modelId="{07E63B91-1F34-4BA2-BB9C-D72E6923182F}" type="presOf" srcId="{75A9C489-033D-4987-B8C3-34CDBE1B39AB}" destId="{216E2628-47AF-49C7-8D02-A78751311A8E}" srcOrd="0" destOrd="0" presId="urn:microsoft.com/office/officeart/2005/8/layout/hList9"/>
    <dgm:cxn modelId="{E8A25BAC-DFE6-447E-8D57-F7D3F3F129DC}" type="presOf" srcId="{D4D37F5B-8881-4250-88FC-7D871FED6E36}" destId="{0BD73ECD-F11E-4DC3-837D-78F3CDD1E878}" srcOrd="0" destOrd="0" presId="urn:microsoft.com/office/officeart/2005/8/layout/hList9"/>
    <dgm:cxn modelId="{05BA0AC1-246B-4FDE-8D58-3A0056DECA96}" srcId="{62C657A1-3C00-4CDA-8241-0D5CBD369E1E}" destId="{75A9C489-033D-4987-B8C3-34CDBE1B39AB}" srcOrd="1" destOrd="0" parTransId="{A197CAFC-FD25-4EFF-BCC8-9CFD995C99D3}" sibTransId="{BF13C924-A753-47C6-8BB6-6CDE4EF16BC2}"/>
    <dgm:cxn modelId="{86E1DAC3-D6D0-4BBB-9D98-8F1D456F032B}" type="presOf" srcId="{E1A186D5-E7ED-4C61-9C8B-D1FED5851D47}" destId="{BDBA1FCD-D8E0-4DB1-B7CE-CA3E6BAEAD93}" srcOrd="1" destOrd="0" presId="urn:microsoft.com/office/officeart/2005/8/layout/hList9"/>
    <dgm:cxn modelId="{22D405DD-CA58-4A0F-970C-E85195A4BDE2}" type="presOf" srcId="{830D0224-5EBB-495D-ADBA-8F3CCC8EB9E7}" destId="{E24CB82D-FDCC-44F0-9B9E-5544A25A20C5}" srcOrd="0" destOrd="0" presId="urn:microsoft.com/office/officeart/2005/8/layout/hList9"/>
    <dgm:cxn modelId="{CFFF98EF-7D56-4BA9-ABBF-3F40CB6931D2}" type="presOf" srcId="{6D84C505-2193-4177-A6E8-846408F8B119}" destId="{93ED98BA-0DF3-460A-B9FA-6CA9F30C254F}" srcOrd="0" destOrd="0" presId="urn:microsoft.com/office/officeart/2005/8/layout/hList9"/>
    <dgm:cxn modelId="{4879D9A9-C784-4C78-A0C4-78BD5D208D89}" type="presParOf" srcId="{0BD73ECD-F11E-4DC3-837D-78F3CDD1E878}" destId="{9CE4D3F0-89A9-4144-BDF7-F6E615779B87}" srcOrd="0" destOrd="0" presId="urn:microsoft.com/office/officeart/2005/8/layout/hList9"/>
    <dgm:cxn modelId="{61A39190-88AE-4848-84EB-0BD2E63AFC7F}" type="presParOf" srcId="{0BD73ECD-F11E-4DC3-837D-78F3CDD1E878}" destId="{7F979233-0296-451E-9738-D4E37C42D71E}" srcOrd="1" destOrd="0" presId="urn:microsoft.com/office/officeart/2005/8/layout/hList9"/>
    <dgm:cxn modelId="{E99DCD04-E363-4F51-BE94-2E400D309A0E}" type="presParOf" srcId="{7F979233-0296-451E-9738-D4E37C42D71E}" destId="{1B9F834B-9324-4F59-9E7C-D3582621BB11}" srcOrd="0" destOrd="0" presId="urn:microsoft.com/office/officeart/2005/8/layout/hList9"/>
    <dgm:cxn modelId="{B232DEC4-B7C2-4AC6-9F7D-333E31C6D2BA}" type="presParOf" srcId="{7F979233-0296-451E-9738-D4E37C42D71E}" destId="{31B6D96A-4676-49C3-A56D-A8B1BD5C5F71}" srcOrd="1" destOrd="0" presId="urn:microsoft.com/office/officeart/2005/8/layout/hList9"/>
    <dgm:cxn modelId="{99888375-AE64-4048-AF2E-BE21979F3B8E}" type="presParOf" srcId="{31B6D96A-4676-49C3-A56D-A8B1BD5C5F71}" destId="{40DDC086-1BBF-45FB-812F-E06CF95D0777}" srcOrd="0" destOrd="0" presId="urn:microsoft.com/office/officeart/2005/8/layout/hList9"/>
    <dgm:cxn modelId="{C773D850-FBFA-4E2A-B2CF-F1AA8B44B077}" type="presParOf" srcId="{31B6D96A-4676-49C3-A56D-A8B1BD5C5F71}" destId="{BDBA1FCD-D8E0-4DB1-B7CE-CA3E6BAEAD93}" srcOrd="1" destOrd="0" presId="urn:microsoft.com/office/officeart/2005/8/layout/hList9"/>
    <dgm:cxn modelId="{DEEA7219-A69F-4501-B4DB-4C55D30A6C95}" type="presParOf" srcId="{7F979233-0296-451E-9738-D4E37C42D71E}" destId="{7380D030-A489-4E6D-B0CE-E35F4E2211EC}" srcOrd="2" destOrd="0" presId="urn:microsoft.com/office/officeart/2005/8/layout/hList9"/>
    <dgm:cxn modelId="{107454FA-2C81-41DA-BB29-ADA14BC61DAD}" type="presParOf" srcId="{7380D030-A489-4E6D-B0CE-E35F4E2211EC}" destId="{216E2628-47AF-49C7-8D02-A78751311A8E}" srcOrd="0" destOrd="0" presId="urn:microsoft.com/office/officeart/2005/8/layout/hList9"/>
    <dgm:cxn modelId="{74F4507F-8C7B-4380-9A47-1DE4CD3F77BA}" type="presParOf" srcId="{7380D030-A489-4E6D-B0CE-E35F4E2211EC}" destId="{3A8CE08D-D0AC-4205-8E10-D9E7C464E1CA}" srcOrd="1" destOrd="0" presId="urn:microsoft.com/office/officeart/2005/8/layout/hList9"/>
    <dgm:cxn modelId="{AE9CB47D-D00A-4F4E-8EA2-A8A3F520D55A}" type="presParOf" srcId="{0BD73ECD-F11E-4DC3-837D-78F3CDD1E878}" destId="{4A541105-2886-4416-AB19-004CCFBCE354}" srcOrd="2" destOrd="0" presId="urn:microsoft.com/office/officeart/2005/8/layout/hList9"/>
    <dgm:cxn modelId="{54D18F49-0AC5-4C83-9428-8B1F29FCBACE}" type="presParOf" srcId="{0BD73ECD-F11E-4DC3-837D-78F3CDD1E878}" destId="{C0712379-5EE3-4FDB-BEE0-DB259D3E0A6F}" srcOrd="3" destOrd="0" presId="urn:microsoft.com/office/officeart/2005/8/layout/hList9"/>
    <dgm:cxn modelId="{6F35FC14-E015-4437-A6D1-64AE2602C78B}" type="presParOf" srcId="{0BD73ECD-F11E-4DC3-837D-78F3CDD1E878}" destId="{2DE8160B-11A8-48E2-A642-CCCDCA4A56F2}" srcOrd="4" destOrd="0" presId="urn:microsoft.com/office/officeart/2005/8/layout/hList9"/>
    <dgm:cxn modelId="{2830727F-E45D-432F-BCA9-C8FE2F1A4A59}" type="presParOf" srcId="{0BD73ECD-F11E-4DC3-837D-78F3CDD1E878}" destId="{C316DB90-E171-42D9-9DC2-80CCC334CD91}" srcOrd="5" destOrd="0" presId="urn:microsoft.com/office/officeart/2005/8/layout/hList9"/>
    <dgm:cxn modelId="{71CD2A04-0817-4DF1-A5F4-30234A189625}" type="presParOf" srcId="{0BD73ECD-F11E-4DC3-837D-78F3CDD1E878}" destId="{6E86579C-ACB0-47E6-BF0F-450D47045BFA}" srcOrd="6" destOrd="0" presId="urn:microsoft.com/office/officeart/2005/8/layout/hList9"/>
    <dgm:cxn modelId="{CB97BDB3-D170-4E33-B6FB-99146DC465D1}" type="presParOf" srcId="{6E86579C-ACB0-47E6-BF0F-450D47045BFA}" destId="{B1742F21-9EE2-4615-86E1-7C02511E8BDC}" srcOrd="0" destOrd="0" presId="urn:microsoft.com/office/officeart/2005/8/layout/hList9"/>
    <dgm:cxn modelId="{1505ED4E-3079-4A2C-BC57-7A4E28EDB4CD}" type="presParOf" srcId="{6E86579C-ACB0-47E6-BF0F-450D47045BFA}" destId="{08DDFD09-0DEB-43F1-8E5A-EF432CB1FCE0}" srcOrd="1" destOrd="0" presId="urn:microsoft.com/office/officeart/2005/8/layout/hList9"/>
    <dgm:cxn modelId="{032E7A6C-4CAC-4C59-A73D-D8A2B142FC24}" type="presParOf" srcId="{08DDFD09-0DEB-43F1-8E5A-EF432CB1FCE0}" destId="{93ED98BA-0DF3-460A-B9FA-6CA9F30C254F}" srcOrd="0" destOrd="0" presId="urn:microsoft.com/office/officeart/2005/8/layout/hList9"/>
    <dgm:cxn modelId="{71AC50B4-C5F6-4B7E-93BF-EA291F50C17D}" type="presParOf" srcId="{08DDFD09-0DEB-43F1-8E5A-EF432CB1FCE0}" destId="{36E72F31-CCA4-448F-9D23-C05A6809B100}" srcOrd="1" destOrd="0" presId="urn:microsoft.com/office/officeart/2005/8/layout/hList9"/>
    <dgm:cxn modelId="{C451B89A-E96B-4239-B776-613179E7B1C1}" type="presParOf" srcId="{6E86579C-ACB0-47E6-BF0F-450D47045BFA}" destId="{73A5D943-D0FC-4E81-A3FD-6E3C77E17752}" srcOrd="2" destOrd="0" presId="urn:microsoft.com/office/officeart/2005/8/layout/hList9"/>
    <dgm:cxn modelId="{84BA06AC-BF65-4C6F-8893-4831D7509EB8}" type="presParOf" srcId="{73A5D943-D0FC-4E81-A3FD-6E3C77E17752}" destId="{E24CB82D-FDCC-44F0-9B9E-5544A25A20C5}" srcOrd="0" destOrd="0" presId="urn:microsoft.com/office/officeart/2005/8/layout/hList9"/>
    <dgm:cxn modelId="{39787DFB-30A4-477D-BC4A-A6BCC8FEF887}" type="presParOf" srcId="{73A5D943-D0FC-4E81-A3FD-6E3C77E17752}" destId="{162B3911-DD4F-4DA1-80C2-B67617BCBC6B}" srcOrd="1" destOrd="0" presId="urn:microsoft.com/office/officeart/2005/8/layout/hList9"/>
    <dgm:cxn modelId="{07DD7F60-2003-4805-A1CD-E0F83702D38D}" type="presParOf" srcId="{0BD73ECD-F11E-4DC3-837D-78F3CDD1E878}" destId="{6E94E99E-0725-4649-A797-4E863FD1CEFB}" srcOrd="7" destOrd="0" presId="urn:microsoft.com/office/officeart/2005/8/layout/hList9"/>
    <dgm:cxn modelId="{34699250-3BE9-448D-A2EC-10272D99444C}" type="presParOf" srcId="{0BD73ECD-F11E-4DC3-837D-78F3CDD1E878}" destId="{E1357FCF-EC5B-474F-AD4E-71441FFA59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BA231-E36A-4461-AA37-66A2BE0E007B}">
      <dsp:nvSpPr>
        <dsp:cNvPr id="0" name=""/>
        <dsp:cNvSpPr/>
      </dsp:nvSpPr>
      <dsp:spPr>
        <a:xfrm>
          <a:off x="0" y="0"/>
          <a:ext cx="2812643" cy="28527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5" tIns="330200" rIns="21928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Multinacionalna </a:t>
          </a:r>
          <a:r>
            <a:rPr lang="hr-HR" sz="2100" kern="1200" dirty="0" err="1"/>
            <a:t>real-world</a:t>
          </a:r>
          <a:r>
            <a:rPr lang="hr-HR" sz="2100" kern="1200" dirty="0"/>
            <a:t> analiza</a:t>
          </a:r>
          <a:endParaRPr lang="en-US" sz="2100" kern="1200" dirty="0"/>
        </a:p>
      </dsp:txBody>
      <dsp:txXfrm>
        <a:off x="0" y="1084026"/>
        <a:ext cx="2812643" cy="1711621"/>
      </dsp:txXfrm>
    </dsp:sp>
    <dsp:sp modelId="{9357D5F2-026A-4F5E-8CE8-A143139FFB31}">
      <dsp:nvSpPr>
        <dsp:cNvPr id="0" name=""/>
        <dsp:cNvSpPr/>
      </dsp:nvSpPr>
      <dsp:spPr>
        <a:xfrm>
          <a:off x="978416" y="285270"/>
          <a:ext cx="855810" cy="8558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22" tIns="12700" rIns="66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1103746" y="410600"/>
        <a:ext cx="605150" cy="605150"/>
      </dsp:txXfrm>
    </dsp:sp>
    <dsp:sp modelId="{07B30766-274E-41D4-9777-4D8809F8BCAB}">
      <dsp:nvSpPr>
        <dsp:cNvPr id="0" name=""/>
        <dsp:cNvSpPr/>
      </dsp:nvSpPr>
      <dsp:spPr>
        <a:xfrm>
          <a:off x="0" y="2852630"/>
          <a:ext cx="281264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E8AAE-79F0-4F18-9495-4D3E2CBF86DF}">
      <dsp:nvSpPr>
        <dsp:cNvPr id="0" name=""/>
        <dsp:cNvSpPr/>
      </dsp:nvSpPr>
      <dsp:spPr>
        <a:xfrm>
          <a:off x="3093908" y="0"/>
          <a:ext cx="2812643" cy="28527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5" tIns="330200" rIns="21928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Procjena povezanosti SABA upotrebe sa ishodima</a:t>
          </a:r>
          <a:endParaRPr lang="en-US" sz="2100" kern="1200"/>
        </a:p>
      </dsp:txBody>
      <dsp:txXfrm>
        <a:off x="3093908" y="1084026"/>
        <a:ext cx="2812643" cy="1711621"/>
      </dsp:txXfrm>
    </dsp:sp>
    <dsp:sp modelId="{4D24F621-9DBE-479A-8C69-5B948B6F0688}">
      <dsp:nvSpPr>
        <dsp:cNvPr id="0" name=""/>
        <dsp:cNvSpPr/>
      </dsp:nvSpPr>
      <dsp:spPr>
        <a:xfrm>
          <a:off x="4072324" y="285270"/>
          <a:ext cx="855810" cy="8558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22" tIns="12700" rIns="66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4197654" y="410600"/>
        <a:ext cx="605150" cy="605150"/>
      </dsp:txXfrm>
    </dsp:sp>
    <dsp:sp modelId="{429E7EF4-1C43-4C72-8F3C-508364E5B6BC}">
      <dsp:nvSpPr>
        <dsp:cNvPr id="0" name=""/>
        <dsp:cNvSpPr/>
      </dsp:nvSpPr>
      <dsp:spPr>
        <a:xfrm>
          <a:off x="3093908" y="2852630"/>
          <a:ext cx="281264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BEE9A-8A1B-4D68-A648-BECDC58D7746}">
      <dsp:nvSpPr>
        <dsp:cNvPr id="0" name=""/>
        <dsp:cNvSpPr/>
      </dsp:nvSpPr>
      <dsp:spPr>
        <a:xfrm>
          <a:off x="6187816" y="0"/>
          <a:ext cx="2812643" cy="28527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85" tIns="330200" rIns="21928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Obuhvata velike kohorte pacijenata</a:t>
          </a:r>
          <a:endParaRPr lang="en-US" sz="2100" kern="1200" dirty="0"/>
        </a:p>
      </dsp:txBody>
      <dsp:txXfrm>
        <a:off x="6187816" y="1084026"/>
        <a:ext cx="2812643" cy="1711621"/>
      </dsp:txXfrm>
    </dsp:sp>
    <dsp:sp modelId="{34C21E64-AFF0-49EA-AA18-AF8E2C4098BF}">
      <dsp:nvSpPr>
        <dsp:cNvPr id="0" name=""/>
        <dsp:cNvSpPr/>
      </dsp:nvSpPr>
      <dsp:spPr>
        <a:xfrm>
          <a:off x="7166232" y="285270"/>
          <a:ext cx="855810" cy="8558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22" tIns="12700" rIns="66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7291562" y="410600"/>
        <a:ext cx="605150" cy="605150"/>
      </dsp:txXfrm>
    </dsp:sp>
    <dsp:sp modelId="{868AAB2D-49B2-42F9-9BFE-6482A1F3547C}">
      <dsp:nvSpPr>
        <dsp:cNvPr id="0" name=""/>
        <dsp:cNvSpPr/>
      </dsp:nvSpPr>
      <dsp:spPr>
        <a:xfrm>
          <a:off x="6187816" y="2852630"/>
          <a:ext cx="281264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A0F1-B4A2-4F00-90D2-FDF968E5E054}">
      <dsp:nvSpPr>
        <dsp:cNvPr id="0" name=""/>
        <dsp:cNvSpPr/>
      </dsp:nvSpPr>
      <dsp:spPr>
        <a:xfrm>
          <a:off x="3582095" y="40555"/>
          <a:ext cx="3713912" cy="1342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Unatoč trenutnom terapijskom pristupu u najmanje 40% bolesnika s astmom se javljaju egzacerbacije. </a:t>
          </a:r>
          <a:r>
            <a:rPr lang="hr-HR" sz="1400" kern="1200" baseline="30000" dirty="0"/>
            <a:t>1</a:t>
          </a:r>
          <a:endParaRPr lang="en-US" sz="1400" kern="1200" baseline="30000" dirty="0"/>
        </a:p>
      </dsp:txBody>
      <dsp:txXfrm>
        <a:off x="3582095" y="40555"/>
        <a:ext cx="3713912" cy="1342731"/>
      </dsp:txXfrm>
    </dsp:sp>
    <dsp:sp modelId="{61FCA56C-D09B-433B-AB1C-20F2B68BD937}">
      <dsp:nvSpPr>
        <dsp:cNvPr id="0" name=""/>
        <dsp:cNvSpPr/>
      </dsp:nvSpPr>
      <dsp:spPr>
        <a:xfrm>
          <a:off x="1996694" y="50451"/>
          <a:ext cx="1329304" cy="1342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8F356-4E0A-4861-A34E-58188F6DD257}">
      <dsp:nvSpPr>
        <dsp:cNvPr id="0" name=""/>
        <dsp:cNvSpPr/>
      </dsp:nvSpPr>
      <dsp:spPr>
        <a:xfrm>
          <a:off x="2002719" y="1571698"/>
          <a:ext cx="3887675" cy="134273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Iako postotak učestalosti egzacerbacije astme raste s GINA koracima, od bolesnika koji doživljavaju 1 ili više egzacerbacija godišnje, njih 58% ima blagu ili umjerenu astmu. </a:t>
          </a:r>
          <a:r>
            <a:rPr lang="hr-HR" sz="1400" kern="1200" baseline="30000" dirty="0"/>
            <a:t>2 </a:t>
          </a:r>
          <a:endParaRPr lang="en-US" sz="1400" kern="1200" baseline="30000" dirty="0"/>
        </a:p>
      </dsp:txBody>
      <dsp:txXfrm>
        <a:off x="2002719" y="1571698"/>
        <a:ext cx="3887675" cy="1342731"/>
      </dsp:txXfrm>
    </dsp:sp>
    <dsp:sp modelId="{C2FD3ADD-10B1-4B67-933A-299C5C76991D}">
      <dsp:nvSpPr>
        <dsp:cNvPr id="0" name=""/>
        <dsp:cNvSpPr/>
      </dsp:nvSpPr>
      <dsp:spPr>
        <a:xfrm>
          <a:off x="6015080" y="1571698"/>
          <a:ext cx="1329304" cy="13427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5873B-190E-4D0E-BFBB-9A2A24ACBEBC}">
      <dsp:nvSpPr>
        <dsp:cNvPr id="0" name=""/>
        <dsp:cNvSpPr/>
      </dsp:nvSpPr>
      <dsp:spPr>
        <a:xfrm>
          <a:off x="3356052" y="3129535"/>
          <a:ext cx="4977069" cy="134273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Trošak bolesnika s nekontroliranom astmom je 4x veći od troška bolesnika s kontroliranom astmom (2,281 € vs. 509 €). </a:t>
          </a:r>
          <a:r>
            <a:rPr lang="hr-HR" sz="1400" kern="1200" baseline="30000" dirty="0"/>
            <a:t>4</a:t>
          </a:r>
          <a:r>
            <a:rPr lang="hr-HR" sz="1400" kern="1200" dirty="0"/>
            <a:t>  Prema literaturi ukupni trošak koji se izdvaja za astmu u Europi iznosi 17.7 milijuna € godišnje, a 70% troška posljedica je egzacerbacija. </a:t>
          </a:r>
          <a:r>
            <a:rPr lang="hr-HR" sz="1400" kern="1200" baseline="30000" dirty="0"/>
            <a:t>5,6  </a:t>
          </a:r>
          <a:endParaRPr lang="en-US" sz="1400" kern="1200" baseline="30000" dirty="0"/>
        </a:p>
      </dsp:txBody>
      <dsp:txXfrm>
        <a:off x="3356052" y="3129535"/>
        <a:ext cx="4977069" cy="1342731"/>
      </dsp:txXfrm>
    </dsp:sp>
    <dsp:sp modelId="{121A5A4E-1BAE-4441-96D8-D81D6E073127}">
      <dsp:nvSpPr>
        <dsp:cNvPr id="0" name=""/>
        <dsp:cNvSpPr/>
      </dsp:nvSpPr>
      <dsp:spPr>
        <a:xfrm>
          <a:off x="1999592" y="3149327"/>
          <a:ext cx="1329304" cy="1342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81539-5928-4A58-833E-9731C0B1C5F7}">
      <dsp:nvSpPr>
        <dsp:cNvPr id="0" name=""/>
        <dsp:cNvSpPr/>
      </dsp:nvSpPr>
      <dsp:spPr>
        <a:xfrm>
          <a:off x="884039" y="4516375"/>
          <a:ext cx="4799981" cy="134273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Podaci u Hrvatskoj su pokazali da je 12,5% bolesnika s astmom bilo hospitalizirano, a 35,2% ja imalo hitne intervencije u prethodnoj godini. 42,5% bolesnika je imalo ograničenje svakodnevnih aktivnosti zbog astme u prethodnoj godini, a čak 70% je osjećalo smanjenu učinkovitost na radnom mjestu. </a:t>
          </a:r>
          <a:r>
            <a:rPr lang="hr-HR" sz="1400" kern="1200" baseline="30000" dirty="0"/>
            <a:t>3</a:t>
          </a:r>
          <a:r>
            <a:rPr lang="hr-HR" sz="1400" kern="1200" dirty="0"/>
            <a:t> </a:t>
          </a:r>
        </a:p>
      </dsp:txBody>
      <dsp:txXfrm>
        <a:off x="884039" y="4516375"/>
        <a:ext cx="4799981" cy="1342731"/>
      </dsp:txXfrm>
    </dsp:sp>
    <dsp:sp modelId="{80AE7243-BC32-4B38-AAFB-BAACC50C6FB9}">
      <dsp:nvSpPr>
        <dsp:cNvPr id="0" name=""/>
        <dsp:cNvSpPr/>
      </dsp:nvSpPr>
      <dsp:spPr>
        <a:xfrm>
          <a:off x="5833239" y="4516375"/>
          <a:ext cx="1329304" cy="134273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0327A-DB0C-4BB6-8960-D87A3D331E00}">
      <dsp:nvSpPr>
        <dsp:cNvPr id="0" name=""/>
        <dsp:cNvSpPr/>
      </dsp:nvSpPr>
      <dsp:spPr>
        <a:xfrm>
          <a:off x="3080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E7CA8-8327-4BAA-82E7-CAD5026BFA02}">
      <dsp:nvSpPr>
        <dsp:cNvPr id="0" name=""/>
        <dsp:cNvSpPr/>
      </dsp:nvSpPr>
      <dsp:spPr>
        <a:xfrm>
          <a:off x="247486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- ne procjenjuje inflamaciju</a:t>
          </a:r>
          <a:endParaRPr lang="en-US" sz="2600" kern="1200"/>
        </a:p>
      </dsp:txBody>
      <dsp:txXfrm>
        <a:off x="288396" y="1634282"/>
        <a:ext cx="2117829" cy="1314957"/>
      </dsp:txXfrm>
    </dsp:sp>
    <dsp:sp modelId="{7D9225DA-9728-4E6F-A1D9-E409D786ACD9}">
      <dsp:nvSpPr>
        <dsp:cNvPr id="0" name=""/>
        <dsp:cNvSpPr/>
      </dsp:nvSpPr>
      <dsp:spPr>
        <a:xfrm>
          <a:off x="2691541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2CE10-83E1-46FA-8715-0ADC10A42CC2}">
      <dsp:nvSpPr>
        <dsp:cNvPr id="0" name=""/>
        <dsp:cNvSpPr/>
      </dsp:nvSpPr>
      <dsp:spPr>
        <a:xfrm>
          <a:off x="2935947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Ne detektuje SABA overuse</a:t>
          </a:r>
          <a:endParaRPr lang="en-US" sz="2600" kern="1200"/>
        </a:p>
      </dsp:txBody>
      <dsp:txXfrm>
        <a:off x="2976857" y="1634282"/>
        <a:ext cx="2117829" cy="1314957"/>
      </dsp:txXfrm>
    </dsp:sp>
    <dsp:sp modelId="{0FB487EB-C7DE-4B62-ACFF-367046B27C18}">
      <dsp:nvSpPr>
        <dsp:cNvPr id="0" name=""/>
        <dsp:cNvSpPr/>
      </dsp:nvSpPr>
      <dsp:spPr>
        <a:xfrm>
          <a:off x="5380002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D7EFB-E30C-4F58-A76D-56CBB8E8D271}">
      <dsp:nvSpPr>
        <dsp:cNvPr id="0" name=""/>
        <dsp:cNvSpPr/>
      </dsp:nvSpPr>
      <dsp:spPr>
        <a:xfrm>
          <a:off x="5624408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Ne procjenjuje adherenciju</a:t>
          </a:r>
          <a:endParaRPr lang="en-US" sz="2600" kern="1200" dirty="0"/>
        </a:p>
      </dsp:txBody>
      <dsp:txXfrm>
        <a:off x="5665318" y="1634282"/>
        <a:ext cx="2117829" cy="1314957"/>
      </dsp:txXfrm>
    </dsp:sp>
    <dsp:sp modelId="{CDE1F333-31CC-4037-AA88-7B31B9294BF0}">
      <dsp:nvSpPr>
        <dsp:cNvPr id="0" name=""/>
        <dsp:cNvSpPr/>
      </dsp:nvSpPr>
      <dsp:spPr>
        <a:xfrm>
          <a:off x="8068463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89E0C-ACCC-4959-89B2-2D7F92229831}">
      <dsp:nvSpPr>
        <dsp:cNvPr id="0" name=""/>
        <dsp:cNvSpPr/>
      </dsp:nvSpPr>
      <dsp:spPr>
        <a:xfrm>
          <a:off x="8312869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Ne predviđa pouzdano budući rizik</a:t>
          </a:r>
          <a:endParaRPr lang="en-US" sz="2600" kern="1200"/>
        </a:p>
      </dsp:txBody>
      <dsp:txXfrm>
        <a:off x="8353779" y="1634282"/>
        <a:ext cx="2117829" cy="1314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D964A-3F56-4723-9899-44EDAF989D38}">
      <dsp:nvSpPr>
        <dsp:cNvPr id="0" name=""/>
        <dsp:cNvSpPr/>
      </dsp:nvSpPr>
      <dsp:spPr>
        <a:xfrm>
          <a:off x="3594" y="1527163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F3CEE-5D22-49EE-B500-1D6314151651}">
      <dsp:nvSpPr>
        <dsp:cNvPr id="0" name=""/>
        <dsp:cNvSpPr/>
      </dsp:nvSpPr>
      <dsp:spPr>
        <a:xfrm>
          <a:off x="198194" y="171203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SABA overuse</a:t>
          </a:r>
          <a:endParaRPr lang="en-US" sz="2100" kern="1200"/>
        </a:p>
      </dsp:txBody>
      <dsp:txXfrm>
        <a:off x="230767" y="1744606"/>
        <a:ext cx="1686255" cy="1046994"/>
      </dsp:txXfrm>
    </dsp:sp>
    <dsp:sp modelId="{DB19E135-E839-419E-BA04-8CE4622EF763}">
      <dsp:nvSpPr>
        <dsp:cNvPr id="0" name=""/>
        <dsp:cNvSpPr/>
      </dsp:nvSpPr>
      <dsp:spPr>
        <a:xfrm>
          <a:off x="2144196" y="1527163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4E807-F909-43B4-A6DC-87B92DA8B2C1}">
      <dsp:nvSpPr>
        <dsp:cNvPr id="0" name=""/>
        <dsp:cNvSpPr/>
      </dsp:nvSpPr>
      <dsp:spPr>
        <a:xfrm>
          <a:off x="2338796" y="171203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Nedovoljna ICS terapija</a:t>
          </a:r>
          <a:endParaRPr lang="en-US" sz="2100" kern="1200"/>
        </a:p>
      </dsp:txBody>
      <dsp:txXfrm>
        <a:off x="2371369" y="1744606"/>
        <a:ext cx="1686255" cy="1046994"/>
      </dsp:txXfrm>
    </dsp:sp>
    <dsp:sp modelId="{E26A3F12-4069-422C-82F4-D95B992E98DE}">
      <dsp:nvSpPr>
        <dsp:cNvPr id="0" name=""/>
        <dsp:cNvSpPr/>
      </dsp:nvSpPr>
      <dsp:spPr>
        <a:xfrm>
          <a:off x="4284798" y="1527163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14C4-6B2C-4F33-A6F6-A560140C3C51}">
      <dsp:nvSpPr>
        <dsp:cNvPr id="0" name=""/>
        <dsp:cNvSpPr/>
      </dsp:nvSpPr>
      <dsp:spPr>
        <a:xfrm>
          <a:off x="4479399" y="171203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Loša inhalaciona tehnika</a:t>
          </a:r>
          <a:endParaRPr lang="en-US" sz="2100" kern="1200"/>
        </a:p>
      </dsp:txBody>
      <dsp:txXfrm>
        <a:off x="4511972" y="1744606"/>
        <a:ext cx="1686255" cy="1046994"/>
      </dsp:txXfrm>
    </dsp:sp>
    <dsp:sp modelId="{F68463E9-AFF8-426A-8A56-B567E21C7864}">
      <dsp:nvSpPr>
        <dsp:cNvPr id="0" name=""/>
        <dsp:cNvSpPr/>
      </dsp:nvSpPr>
      <dsp:spPr>
        <a:xfrm>
          <a:off x="6425401" y="1527163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14095-27AA-4838-ACB9-8DC0B8EAE41C}">
      <dsp:nvSpPr>
        <dsp:cNvPr id="0" name=""/>
        <dsp:cNvSpPr/>
      </dsp:nvSpPr>
      <dsp:spPr>
        <a:xfrm>
          <a:off x="6620001" y="171203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Prethodne egzacerbacije</a:t>
          </a:r>
          <a:endParaRPr lang="en-US" sz="2100" kern="1200"/>
        </a:p>
      </dsp:txBody>
      <dsp:txXfrm>
        <a:off x="6652574" y="1744606"/>
        <a:ext cx="1686255" cy="1046994"/>
      </dsp:txXfrm>
    </dsp:sp>
    <dsp:sp modelId="{CF2F192B-1460-4FDD-8969-BE8E818365DB}">
      <dsp:nvSpPr>
        <dsp:cNvPr id="0" name=""/>
        <dsp:cNvSpPr/>
      </dsp:nvSpPr>
      <dsp:spPr>
        <a:xfrm>
          <a:off x="8566003" y="1527163"/>
          <a:ext cx="1751401" cy="1112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E4D0C-DE17-4B78-92E2-4DB56AC0DF54}">
      <dsp:nvSpPr>
        <dsp:cNvPr id="0" name=""/>
        <dsp:cNvSpPr/>
      </dsp:nvSpPr>
      <dsp:spPr>
        <a:xfrm>
          <a:off x="8760603" y="1712033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Niska adherencija</a:t>
          </a:r>
          <a:endParaRPr lang="en-US" sz="2100" kern="1200"/>
        </a:p>
      </dsp:txBody>
      <dsp:txXfrm>
        <a:off x="8793176" y="1744606"/>
        <a:ext cx="1686255" cy="1046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DC086-1BBF-45FB-812F-E06CF95D0777}">
      <dsp:nvSpPr>
        <dsp:cNvPr id="0" name=""/>
        <dsp:cNvSpPr/>
      </dsp:nvSpPr>
      <dsp:spPr>
        <a:xfrm>
          <a:off x="959413" y="895417"/>
          <a:ext cx="1796794" cy="1198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spremnika </a:t>
          </a:r>
          <a:r>
            <a:rPr lang="hr-HR" sz="1900" kern="1200" dirty="0" err="1"/>
            <a:t>Ventolina</a:t>
          </a:r>
          <a:r>
            <a:rPr lang="hr-HR" sz="1900" kern="1200" dirty="0"/>
            <a:t> godišnje</a:t>
          </a:r>
          <a:endParaRPr lang="en-US" sz="1900" kern="1200" dirty="0"/>
        </a:p>
      </dsp:txBody>
      <dsp:txXfrm>
        <a:off x="1246900" y="895417"/>
        <a:ext cx="1509307" cy="1198461"/>
      </dsp:txXfrm>
    </dsp:sp>
    <dsp:sp modelId="{216E2628-47AF-49C7-8D02-A78751311A8E}">
      <dsp:nvSpPr>
        <dsp:cNvPr id="0" name=""/>
        <dsp:cNvSpPr/>
      </dsp:nvSpPr>
      <dsp:spPr>
        <a:xfrm>
          <a:off x="959413" y="2093879"/>
          <a:ext cx="1796794" cy="1198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solidFill>
                <a:srgbClr val="FF0000"/>
              </a:solidFill>
            </a:rPr>
            <a:t>rizik od egzacerbacija astme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246900" y="2093879"/>
        <a:ext cx="1509307" cy="1198461"/>
      </dsp:txXfrm>
    </dsp:sp>
    <dsp:sp modelId="{C0712379-5EE3-4FDB-BEE0-DB259D3E0A6F}">
      <dsp:nvSpPr>
        <dsp:cNvPr id="0" name=""/>
        <dsp:cNvSpPr/>
      </dsp:nvSpPr>
      <dsp:spPr>
        <a:xfrm>
          <a:off x="1123" y="416272"/>
          <a:ext cx="1197862" cy="1197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&gt;3 </a:t>
          </a:r>
          <a:endParaRPr lang="en-US" sz="4400" kern="1200" dirty="0"/>
        </a:p>
      </dsp:txBody>
      <dsp:txXfrm>
        <a:off x="176546" y="591695"/>
        <a:ext cx="847016" cy="847016"/>
      </dsp:txXfrm>
    </dsp:sp>
    <dsp:sp modelId="{93ED98BA-0DF3-460A-B9FA-6CA9F30C254F}">
      <dsp:nvSpPr>
        <dsp:cNvPr id="0" name=""/>
        <dsp:cNvSpPr/>
      </dsp:nvSpPr>
      <dsp:spPr>
        <a:xfrm>
          <a:off x="3954071" y="895417"/>
          <a:ext cx="1796794" cy="1198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spremnika </a:t>
          </a:r>
          <a:r>
            <a:rPr lang="hr-HR" sz="1900" kern="1200" dirty="0" err="1"/>
            <a:t>Ventolina</a:t>
          </a:r>
          <a:r>
            <a:rPr lang="hr-HR" sz="1900" kern="1200" dirty="0"/>
            <a:t> godišnje</a:t>
          </a:r>
          <a:endParaRPr lang="en-US" sz="1900" kern="1200" dirty="0"/>
        </a:p>
      </dsp:txBody>
      <dsp:txXfrm>
        <a:off x="4241558" y="895417"/>
        <a:ext cx="1509307" cy="1198461"/>
      </dsp:txXfrm>
    </dsp:sp>
    <dsp:sp modelId="{E24CB82D-FDCC-44F0-9B9E-5544A25A20C5}">
      <dsp:nvSpPr>
        <dsp:cNvPr id="0" name=""/>
        <dsp:cNvSpPr/>
      </dsp:nvSpPr>
      <dsp:spPr>
        <a:xfrm>
          <a:off x="3954071" y="2093879"/>
          <a:ext cx="1796794" cy="11984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solidFill>
                <a:srgbClr val="FF0000"/>
              </a:solidFill>
            </a:rPr>
            <a:t>rizik od smrti povezane s astmom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4241558" y="2093879"/>
        <a:ext cx="1509307" cy="1198461"/>
      </dsp:txXfrm>
    </dsp:sp>
    <dsp:sp modelId="{E1357FCF-EC5B-474F-AD4E-71441FFA5982}">
      <dsp:nvSpPr>
        <dsp:cNvPr id="0" name=""/>
        <dsp:cNvSpPr/>
      </dsp:nvSpPr>
      <dsp:spPr>
        <a:xfrm>
          <a:off x="2995780" y="416272"/>
          <a:ext cx="1197862" cy="1197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&gt;12</a:t>
          </a:r>
          <a:endParaRPr lang="en-US" sz="4400" kern="1200" dirty="0"/>
        </a:p>
      </dsp:txBody>
      <dsp:txXfrm>
        <a:off x="3171203" y="591695"/>
        <a:ext cx="847016" cy="84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5B4F2-25EE-4A7D-A5DC-6FD134105463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B4EF7-DA01-4B42-A37A-D12FE3E6E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6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B4EF7-DA01-4B42-A37A-D12FE3E6EF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B4EF7-DA01-4B42-A37A-D12FE3E6EF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0926-A6CC-4D01-A7A3-23B0C863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DF85C-34BA-4EFB-934F-B8EE19FE9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82B73-EACC-47B4-A29F-4A45CD2C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21692-06E7-4FAB-931C-C323DAEF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FD20-2F2C-4F27-9487-A7C68643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109D-7CA0-4101-B5C9-992E7CE0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57055-F782-454E-ACB6-C6493907C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4C21C-2448-494A-8D1A-E5791E15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DA29E-3ACA-4D87-8BD9-CDEEF885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C76F2-352A-4CE5-814E-179F02A2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E5773-B666-49C0-8E40-6017A3F18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2CE20-3176-4603-879F-8EFE9392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6C169-6024-47AF-980E-77E5A860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52077-2C74-4998-982E-5A3351D6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E65C8-AA58-416A-AC02-F96D2ABC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51F4-3C65-4FC8-93B9-66D2F1A1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8455-60FB-4F29-9774-76F01DBE1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93490-A7DF-485F-8626-73AC4B1A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6485D-84C8-456F-AC21-0A1CEEE4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32C3-D420-4802-999A-DA8E18FB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45C5-1D4D-41D8-8E56-7EBBC658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89A1-AF71-4427-881C-ACAA86A89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57D4-049A-45FF-B17D-A4440218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B5C06-BDE2-4825-9B25-DDB95DCB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BCA2-344C-43E2-870E-17B4F3EB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CE6A-53B7-426D-951B-BBEFF22D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05A5-913F-4BF7-B37C-2024DFD74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AE56D-83CE-4DDD-B513-AA8567E0C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7BC09-3724-4C6B-A7FD-E759E79E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CD24A-2C14-4414-BA19-BAAF6E77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21CF4-85D2-4CFF-BA6D-286D0551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E7B4-0C70-4E4E-8A25-3C092F97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D8EEC-6925-4EFD-8A5F-462E14336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E2094-4830-4FCD-9E1E-38EB4E176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CAE7C-61F3-41A1-97B8-E75DF09AF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AEA07-49EA-4E5C-A5A7-8874E3795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3968E-1AEC-47B4-AE83-9F222F11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A2AA4-FBE6-44AC-AF17-313C8ECB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172A6-C47B-4EDE-B837-ACA0E7FC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F4DE-29D5-4AFF-BB85-59325393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19050-303F-4C83-91A5-80834877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D0F14-E00C-44A2-87CE-AC93A8AC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7C02B-5F4D-4B63-BF0C-93E557AD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A102D-E668-4A54-95F8-A6CA22C4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569F5-8E0C-4157-84B2-A2C6A356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9CBE0-BEEA-4F3B-8026-ABFB5189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45B7-9FE9-44DD-898A-BB48E6A5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2DC8-3980-4285-BEE2-36E329C90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EE4D9-638C-4DC0-B83A-BD0333E6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5DA66-10F6-4095-98A4-C89AEC01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0320D-F0E2-4D45-93FC-EA47C3DE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19C72-892E-4B4F-A980-4F6AA060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1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7A6-F77E-40FA-950E-2C987F61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68B7D-46D9-4DDE-BD9F-76513AB83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7095F-229E-4657-9C9D-5B34E930A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A6215-A5D9-435F-BF92-07CC21DF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287BD-150F-48B8-991B-E7F13123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282DD-4CFC-4DD0-A071-EA973CAB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B09CF-4FCD-4442-A98F-25E49B44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0A8C-6885-4850-B1A6-8746B0A0B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69374-E0C4-46E3-B0EC-16E36008C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D8D5-50E9-41A5-8B3C-BD8D3C32E442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19E16-6B53-4399-9EAE-A049183D0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053C6-9482-44BE-8714-166B7308D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E74B-E604-4FC3-A86B-4613587BB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pmc.ncbi.nlm.nih.gov/articles/PMC71606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194911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44B07CEF-538D-44D1-9C58-FEB3CF86AB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000250"/>
            <a:ext cx="9144000" cy="2763838"/>
          </a:xfrm>
        </p:spPr>
        <p:txBody>
          <a:bodyPr anchor="ctr"/>
          <a:lstStyle/>
          <a:p>
            <a:r>
              <a:rPr lang="hr-HR" altLang="en-US" sz="4500"/>
              <a:t>Procjena kontrole astme: ACT, SABA overuse i rizik od egzacerbacije – pristup antiinflamatornim inhalerima</a:t>
            </a:r>
          </a:p>
        </p:txBody>
      </p:sp>
      <p:sp>
        <p:nvSpPr>
          <p:cNvPr id="13315" name="Podnaslov 2">
            <a:extLst>
              <a:ext uri="{FF2B5EF4-FFF2-40B4-BE49-F238E27FC236}">
                <a16:creationId xmlns:a16="http://schemas.microsoft.com/office/drawing/2014/main" id="{C6C26521-310B-482D-9026-BDC1AD75CF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57185" y="5471414"/>
            <a:ext cx="8258175" cy="631825"/>
          </a:xfrm>
        </p:spPr>
        <p:txBody>
          <a:bodyPr anchor="ctr"/>
          <a:lstStyle/>
          <a:p>
            <a:r>
              <a:rPr lang="hr-HR" altLang="en-US" sz="2800" dirty="0"/>
              <a:t>Mr. sci.</a:t>
            </a:r>
            <a:r>
              <a:rPr lang="en-US" altLang="en-US" sz="2800" dirty="0"/>
              <a:t> </a:t>
            </a:r>
            <a:r>
              <a:rPr lang="hr-HR" altLang="en-US" sz="2800" dirty="0"/>
              <a:t>dr Emina Dedagić</a:t>
            </a:r>
            <a:r>
              <a:rPr lang="en-US" altLang="en-US" sz="2800" dirty="0"/>
              <a:t> spec. </a:t>
            </a:r>
            <a:r>
              <a:rPr lang="en-US" altLang="en-US" sz="2800" dirty="0" err="1"/>
              <a:t>pneumoftiziologije</a:t>
            </a:r>
            <a:r>
              <a:rPr lang="en-US" altLang="en-US" sz="2800" dirty="0"/>
              <a:t> </a:t>
            </a:r>
            <a:endParaRPr lang="hr-HR" altLang="en-US" sz="2800" dirty="0"/>
          </a:p>
        </p:txBody>
      </p:sp>
      <p:pic>
        <p:nvPicPr>
          <p:cNvPr id="13316" name="Slika 4">
            <a:extLst>
              <a:ext uri="{FF2B5EF4-FFF2-40B4-BE49-F238E27FC236}">
                <a16:creationId xmlns:a16="http://schemas.microsoft.com/office/drawing/2014/main" id="{ED55AE5B-712F-41CF-8622-AF92866E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0"/>
            <a:ext cx="14478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6">
            <a:extLst>
              <a:ext uri="{FF2B5EF4-FFF2-40B4-BE49-F238E27FC236}">
                <a16:creationId xmlns:a16="http://schemas.microsoft.com/office/drawing/2014/main" id="{D4D3992F-68B8-4B2A-95E0-A4C0828C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8764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33893-985F-4B00-B199-DCDF54F8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77" y="160307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bs-Latn-BA" sz="2800" dirty="0"/>
              <a:t>Lijekovi u liječenju astme dijele se u dvije skupine: </a:t>
            </a:r>
            <a:br>
              <a:rPr lang="bs-Latn-BA" sz="2800" dirty="0"/>
            </a:br>
            <a:br>
              <a:rPr lang="bs-Latn-BA" sz="2800" dirty="0"/>
            </a:br>
            <a:br>
              <a:rPr lang="bs-Latn-BA" sz="2800" dirty="0"/>
            </a:br>
            <a:r>
              <a:rPr lang="bs-Latn-BA" sz="2800" dirty="0"/>
              <a:t>- </a:t>
            </a:r>
            <a:r>
              <a:rPr lang="bs-Latn-BA" sz="2800" b="1" dirty="0"/>
              <a:t>lijekovi za dugotrajnu kontrolu bolesti </a:t>
            </a:r>
            <a:r>
              <a:rPr lang="bs-Latn-BA" sz="2800" dirty="0"/>
              <a:t>(protuupalni) lijekovi, „kontroleri”) i</a:t>
            </a:r>
            <a:br>
              <a:rPr lang="bs-Latn-BA" sz="2800" dirty="0"/>
            </a:br>
            <a:br>
              <a:rPr lang="bs-Latn-BA" sz="2800" dirty="0"/>
            </a:br>
            <a:r>
              <a:rPr lang="bs-Latn-BA" sz="2800" dirty="0"/>
              <a:t>- </a:t>
            </a:r>
            <a:r>
              <a:rPr lang="bs-Latn-BA" sz="2800" b="1" dirty="0"/>
              <a:t>lijekovi za brzo ublažavanje simptoma </a:t>
            </a:r>
            <a:r>
              <a:rPr lang="bs-Latn-BA" sz="2800" dirty="0"/>
              <a:t>(simptomatski lijekovi, „reliveri”). (</a:t>
            </a:r>
            <a:r>
              <a:rPr lang="bs-Latn-BA" dirty="0"/>
              <a:t>8</a:t>
            </a:r>
            <a:r>
              <a:rPr lang="bs-Latn-BA" sz="2800" dirty="0"/>
              <a:t>)</a:t>
            </a:r>
            <a:br>
              <a:rPr lang="bs-Latn-BA" sz="2800" dirty="0"/>
            </a:br>
            <a:br>
              <a:rPr lang="bs-Latn-BA" sz="2800" dirty="0"/>
            </a:br>
            <a:br>
              <a:rPr lang="bs-Latn-BA" sz="2800" dirty="0"/>
            </a:br>
            <a:br>
              <a:rPr lang="bs-Latn-BA" sz="2800" dirty="0"/>
            </a:br>
            <a:r>
              <a:rPr lang="bs-Latn-BA" sz="2800" dirty="0"/>
              <a:t> U </a:t>
            </a:r>
            <a:r>
              <a:rPr lang="bs-Latn-BA" sz="2800" b="1" dirty="0"/>
              <a:t>„kontrolere” </a:t>
            </a:r>
            <a:r>
              <a:rPr lang="bs-Latn-BA" sz="2800" dirty="0"/>
              <a:t>se ubrajaju inhalacijski kortikosteroidi, antagonisti leukotrijenskih receptora, dugodjelujući </a:t>
            </a:r>
            <a:r>
              <a:rPr lang="el-GR" sz="2800" dirty="0"/>
              <a:t>β2-</a:t>
            </a:r>
            <a:r>
              <a:rPr lang="bs-Latn-BA" sz="2800" dirty="0"/>
              <a:t>agonisti, teofilin, biološki lijekovi  i oralni kortikosteroidi.</a:t>
            </a:r>
            <a:br>
              <a:rPr lang="bs-Latn-BA" sz="2800" dirty="0"/>
            </a:br>
            <a:r>
              <a:rPr lang="bs-Latn-BA" sz="2800" dirty="0"/>
              <a:t> </a:t>
            </a:r>
            <a:br>
              <a:rPr lang="bs-Latn-BA" sz="2800" dirty="0"/>
            </a:br>
            <a:r>
              <a:rPr lang="bs-Latn-BA" sz="2800" dirty="0"/>
              <a:t>U skupinu </a:t>
            </a:r>
            <a:r>
              <a:rPr lang="bs-Latn-BA" sz="2800" b="1" dirty="0"/>
              <a:t>simptomatskih lijekova </a:t>
            </a:r>
            <a:r>
              <a:rPr lang="bs-Latn-BA" sz="2800" dirty="0"/>
              <a:t>ubrajaju se brzodjelujući </a:t>
            </a:r>
            <a:r>
              <a:rPr lang="el-GR" sz="2800" dirty="0"/>
              <a:t>β2-</a:t>
            </a:r>
            <a:r>
              <a:rPr lang="bs-Latn-BA" sz="2800" dirty="0"/>
              <a:t>agonisti, antiholinergici, te sistemski kortikosteroidi u primjeni kod akutne egzacerbacije astme. (</a:t>
            </a:r>
            <a:r>
              <a:rPr lang="bs-Latn-BA" dirty="0"/>
              <a:t>9</a:t>
            </a:r>
            <a:r>
              <a:rPr lang="bs-Latn-BA" sz="2800" dirty="0"/>
              <a:t>)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82A214-FE4A-491F-BCDD-939EBAFEE452}"/>
              </a:ext>
            </a:extLst>
          </p:cNvPr>
          <p:cNvSpPr txBox="1">
            <a:spLocks/>
          </p:cNvSpPr>
          <p:nvPr/>
        </p:nvSpPr>
        <p:spPr>
          <a:xfrm>
            <a:off x="432070" y="5928807"/>
            <a:ext cx="10432351" cy="5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1200" dirty="0">
                <a:latin typeface="+mj-lt"/>
              </a:rPr>
              <a:t>(8) McCracken JL, Veeranki SP, Ameredes BT, Calhoun WJ. Diagnosis and Management of Asthma in Adults. JAMA. 2017;318(3):279-290. </a:t>
            </a:r>
          </a:p>
          <a:p>
            <a:r>
              <a:rPr lang="bs-Latn-BA" sz="1200" dirty="0">
                <a:latin typeface="+mj-lt"/>
              </a:rPr>
              <a:t>(9) Hećimović A, Peroš-Golubičić T. Liječenje astme. Medix. 2014;109/110:140-144.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95C6A9-B34F-4845-8A9F-508B1FA2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7150"/>
            <a:ext cx="10515600" cy="1325563"/>
          </a:xfrm>
        </p:spPr>
        <p:txBody>
          <a:bodyPr/>
          <a:lstStyle/>
          <a:p>
            <a:r>
              <a:rPr lang="bs-Latn-BA" dirty="0"/>
              <a:t>LIJČENJE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7E79-364F-44B1-BF24-6CF973F4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904" y="341054"/>
            <a:ext cx="9629775" cy="768350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solidFill>
                  <a:srgbClr val="C00000"/>
                </a:solidFill>
              </a:rPr>
              <a:t>Činjenice o kontroli astme</a:t>
            </a:r>
            <a:br>
              <a:rPr lang="hr-HR" sz="4400" b="1" dirty="0">
                <a:solidFill>
                  <a:srgbClr val="C0000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B33B3B9-5A60-4685-9FDA-A7233517D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972403"/>
              </p:ext>
            </p:extLst>
          </p:nvPr>
        </p:nvGraphicFramePr>
        <p:xfrm>
          <a:off x="592321" y="725229"/>
          <a:ext cx="11231084" cy="603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B0A5C1-17E9-4D83-82A4-5166F3521219}"/>
              </a:ext>
            </a:extLst>
          </p:cNvPr>
          <p:cNvSpPr txBox="1"/>
          <p:nvPr/>
        </p:nvSpPr>
        <p:spPr>
          <a:xfrm>
            <a:off x="8194489" y="5457035"/>
            <a:ext cx="436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1. Graham </a:t>
            </a:r>
            <a:r>
              <a:rPr lang="hr-HR" sz="900" dirty="0" err="1"/>
              <a:t>Leroy</a:t>
            </a:r>
            <a:r>
              <a:rPr lang="hr-HR" sz="900" dirty="0"/>
              <a:t> </a:t>
            </a:r>
            <a:r>
              <a:rPr lang="hr-HR" sz="900" dirty="0" err="1"/>
              <a:t>et</a:t>
            </a:r>
            <a:r>
              <a:rPr lang="hr-HR" sz="900" dirty="0"/>
              <a:t> </a:t>
            </a:r>
            <a:r>
              <a:rPr lang="hr-HR" sz="900" dirty="0" err="1"/>
              <a:t>al</a:t>
            </a:r>
            <a:r>
              <a:rPr lang="hr-HR" sz="900" dirty="0"/>
              <a:t>, </a:t>
            </a:r>
            <a:r>
              <a:rPr lang="hr-HR" sz="900" dirty="0" err="1"/>
              <a:t>Current</a:t>
            </a:r>
            <a:r>
              <a:rPr lang="hr-HR" sz="900" dirty="0"/>
              <a:t> </a:t>
            </a:r>
            <a:r>
              <a:rPr lang="hr-HR" sz="900" dirty="0" err="1"/>
              <a:t>Medical</a:t>
            </a:r>
            <a:r>
              <a:rPr lang="hr-HR" sz="900" dirty="0"/>
              <a:t> Research &amp; </a:t>
            </a:r>
            <a:r>
              <a:rPr lang="hr-HR" sz="900" dirty="0" err="1"/>
              <a:t>Opinion</a:t>
            </a:r>
            <a:r>
              <a:rPr lang="hr-HR" sz="900" dirty="0"/>
              <a:t>, 2015</a:t>
            </a:r>
          </a:p>
          <a:p>
            <a:r>
              <a:rPr lang="hr-HR" sz="900" dirty="0"/>
              <a:t>2.Sears M, </a:t>
            </a:r>
            <a:r>
              <a:rPr lang="en-US" sz="900" dirty="0"/>
              <a:t>Can We Predict Exacerbations of Asthma?</a:t>
            </a:r>
            <a:r>
              <a:rPr lang="hr-HR" sz="900" dirty="0"/>
              <a:t>, 2018</a:t>
            </a:r>
          </a:p>
          <a:p>
            <a:r>
              <a:rPr lang="hr-HR" sz="900" dirty="0"/>
              <a:t>3. OREŠKOVIĆ S </a:t>
            </a:r>
            <a:r>
              <a:rPr lang="hr-HR" sz="900" dirty="0" err="1"/>
              <a:t>et</a:t>
            </a:r>
            <a:r>
              <a:rPr lang="hr-HR" sz="900" dirty="0"/>
              <a:t> </a:t>
            </a:r>
            <a:r>
              <a:rPr lang="hr-HR" sz="900" dirty="0" err="1"/>
              <a:t>al</a:t>
            </a:r>
            <a:r>
              <a:rPr lang="hr-HR" sz="900" dirty="0"/>
              <a:t>, J </a:t>
            </a:r>
            <a:r>
              <a:rPr lang="hr-HR" sz="900" dirty="0" err="1"/>
              <a:t>Asthma</a:t>
            </a:r>
            <a:r>
              <a:rPr lang="hr-HR" sz="900" dirty="0"/>
              <a:t> 2002;39(4):351-8</a:t>
            </a:r>
          </a:p>
          <a:p>
            <a:r>
              <a:rPr lang="hr-HR" sz="900" dirty="0"/>
              <a:t>4. </a:t>
            </a:r>
            <a:r>
              <a:rPr lang="hr-HR" sz="900" dirty="0" err="1"/>
              <a:t>Accordini</a:t>
            </a:r>
            <a:r>
              <a:rPr lang="hr-HR" sz="900" dirty="0"/>
              <a:t> </a:t>
            </a:r>
            <a:r>
              <a:rPr lang="hr-HR" sz="900" dirty="0" err="1"/>
              <a:t>S,et</a:t>
            </a:r>
            <a:r>
              <a:rPr lang="hr-HR" sz="900" dirty="0"/>
              <a:t> </a:t>
            </a:r>
            <a:r>
              <a:rPr lang="hr-HR" sz="900" dirty="0" err="1"/>
              <a:t>al</a:t>
            </a:r>
            <a:r>
              <a:rPr lang="hr-HR" sz="900" dirty="0"/>
              <a:t>., </a:t>
            </a:r>
            <a:r>
              <a:rPr lang="hr-HR" sz="900" dirty="0" err="1"/>
              <a:t>Int</a:t>
            </a:r>
            <a:r>
              <a:rPr lang="hr-HR" sz="900" dirty="0"/>
              <a:t> Arch </a:t>
            </a:r>
            <a:r>
              <a:rPr lang="hr-HR" sz="900" dirty="0" err="1"/>
              <a:t>Allergy</a:t>
            </a:r>
            <a:r>
              <a:rPr lang="hr-HR" sz="900" dirty="0"/>
              <a:t> </a:t>
            </a:r>
            <a:r>
              <a:rPr lang="hr-HR" sz="900" dirty="0" err="1"/>
              <a:t>Immunol</a:t>
            </a:r>
            <a:r>
              <a:rPr lang="hr-HR" sz="900" dirty="0"/>
              <a:t> 2013;160(1):93-101.</a:t>
            </a:r>
          </a:p>
          <a:p>
            <a:r>
              <a:rPr lang="hr-HR" sz="900" dirty="0"/>
              <a:t>5. </a:t>
            </a:r>
            <a:r>
              <a:rPr lang="hr-HR" sz="900" dirty="0" err="1"/>
              <a:t>Europen</a:t>
            </a:r>
            <a:r>
              <a:rPr lang="hr-HR" sz="900" dirty="0"/>
              <a:t> </a:t>
            </a:r>
            <a:r>
              <a:rPr lang="hr-HR" sz="900" dirty="0" err="1"/>
              <a:t>lung</a:t>
            </a:r>
            <a:r>
              <a:rPr lang="hr-HR" sz="900" dirty="0"/>
              <a:t> </a:t>
            </a:r>
            <a:r>
              <a:rPr lang="hr-HR" sz="900" dirty="0" err="1"/>
              <a:t>white</a:t>
            </a:r>
            <a:r>
              <a:rPr lang="hr-HR" sz="900" dirty="0"/>
              <a:t> </a:t>
            </a:r>
            <a:r>
              <a:rPr lang="hr-HR" sz="900" dirty="0" err="1"/>
              <a:t>book</a:t>
            </a:r>
            <a:r>
              <a:rPr lang="hr-HR" sz="900" dirty="0"/>
              <a:t>, https://www.ersnet.org/images/stories/pdf/asthma.pdf</a:t>
            </a:r>
          </a:p>
          <a:p>
            <a:r>
              <a:rPr lang="hr-HR" sz="900" dirty="0"/>
              <a:t>6.Hamdi B. </a:t>
            </a:r>
            <a:r>
              <a:rPr lang="hr-HR" sz="900" dirty="0" err="1"/>
              <a:t>et</a:t>
            </a:r>
            <a:r>
              <a:rPr lang="hr-HR" sz="900" dirty="0"/>
              <a:t> </a:t>
            </a:r>
            <a:r>
              <a:rPr lang="hr-HR" sz="900" dirty="0" err="1"/>
              <a:t>al</a:t>
            </a:r>
            <a:r>
              <a:rPr lang="hr-HR" sz="900" dirty="0"/>
              <a:t>, European </a:t>
            </a:r>
            <a:r>
              <a:rPr lang="hr-HR" sz="900" dirty="0" err="1"/>
              <a:t>Respiratory</a:t>
            </a:r>
            <a:r>
              <a:rPr lang="hr-HR" sz="900" dirty="0"/>
              <a:t> Journal 2017</a:t>
            </a:r>
          </a:p>
        </p:txBody>
      </p:sp>
    </p:spTree>
    <p:extLst>
      <p:ext uri="{BB962C8B-B14F-4D97-AF65-F5344CB8AC3E}">
        <p14:creationId xmlns:p14="http://schemas.microsoft.com/office/powerpoint/2010/main" val="34591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FCA56C-D09B-433B-AB1C-20F2B68BD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1FCA56C-D09B-433B-AB1C-20F2B68BD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6A0F1-B4A2-4F00-90D2-FDF968E5E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6E6A0F1-B4A2-4F00-90D2-FDF968E5E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D3ADD-10B1-4B67-933A-299C5C769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2FD3ADD-10B1-4B67-933A-299C5C769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8F356-4E0A-4861-A34E-58188F6DD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A38F356-4E0A-4861-A34E-58188F6DD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A5A4E-1BAE-4441-96D8-D81D6E073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21A5A4E-1BAE-4441-96D8-D81D6E073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85873B-190E-4D0E-BFBB-9A2A24ACB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085873B-190E-4D0E-BFBB-9A2A24ACB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E7243-BC32-4B38-AAFB-BAACC50C6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AE7243-BC32-4B38-AAFB-BAACC50C6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81539-5928-4A58-833E-9731C0B1C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FB81539-5928-4A58-833E-9731C0B1C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6700-38A9-450F-AAA7-07C49B3C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47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s-Latn-BA" dirty="0"/>
              <a:t>Egzacerbacije ili napa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bs-Latn-BA" dirty="0"/>
              <a:t>astme epizode su progresivnog pogoršanja osnovnih simptoma bolesti – zaduhe, kašlja, piskanja i/ili pritiska u prsima, koji su posljedica razvoja bronhoopstrukcije i opstruktivnih smetnji ventilacije (1).</a:t>
            </a:r>
          </a:p>
          <a:p>
            <a:pPr>
              <a:buNone/>
            </a:pPr>
            <a:r>
              <a:rPr lang="bs-Latn-BA" dirty="0"/>
              <a:t>Bolesnici se klinički najčešće prezentiraju:</a:t>
            </a:r>
          </a:p>
          <a:p>
            <a:pPr marL="682625" lvl="1" indent="-342900"/>
            <a:r>
              <a:rPr lang="bs-Latn-BA" dirty="0"/>
              <a:t>ubrzanim disanjem, </a:t>
            </a:r>
          </a:p>
          <a:p>
            <a:pPr marL="682625" lvl="1" indent="-342900"/>
            <a:r>
              <a:rPr lang="bs-Latn-BA" dirty="0"/>
              <a:t>produženim i otežanim ekspirijem, </a:t>
            </a:r>
          </a:p>
          <a:p>
            <a:pPr marL="682625" lvl="1" indent="-342900"/>
            <a:r>
              <a:rPr lang="bs-Latn-BA" dirty="0"/>
              <a:t>kašljem, uporabom pomoćne dišne muskulature,</a:t>
            </a:r>
          </a:p>
          <a:p>
            <a:pPr marL="682625" lvl="1" indent="-342900"/>
            <a:r>
              <a:rPr lang="bs-Latn-BA" dirty="0"/>
              <a:t>ovisno o težini napadaja </a:t>
            </a:r>
            <a:r>
              <a:rPr lang="it-IT" dirty="0" err="1"/>
              <a:t>mogu</a:t>
            </a:r>
            <a:r>
              <a:rPr lang="it-IT" dirty="0"/>
              <a:t> </a:t>
            </a:r>
            <a:r>
              <a:rPr lang="it-IT" dirty="0" err="1"/>
              <a:t>biti</a:t>
            </a:r>
            <a:r>
              <a:rPr lang="it-IT" dirty="0"/>
              <a:t> </a:t>
            </a:r>
            <a:r>
              <a:rPr lang="it-IT" dirty="0" err="1"/>
              <a:t>prisutni</a:t>
            </a:r>
            <a:r>
              <a:rPr lang="it-IT" dirty="0"/>
              <a:t> i </a:t>
            </a:r>
            <a:r>
              <a:rPr lang="it-IT" dirty="0" err="1"/>
              <a:t>nerespiratorni</a:t>
            </a:r>
            <a:r>
              <a:rPr lang="it-IT" dirty="0"/>
              <a:t> </a:t>
            </a:r>
            <a:r>
              <a:rPr lang="it-IT" dirty="0" err="1"/>
              <a:t>znakovi</a:t>
            </a:r>
            <a:r>
              <a:rPr lang="it-IT" dirty="0"/>
              <a:t> </a:t>
            </a:r>
            <a:r>
              <a:rPr lang="it-IT" dirty="0" err="1"/>
              <a:t>kao</a:t>
            </a:r>
            <a:r>
              <a:rPr lang="it-IT" dirty="0"/>
              <a:t> </a:t>
            </a:r>
            <a:r>
              <a:rPr lang="it-IT" dirty="0" err="1"/>
              <a:t>što</a:t>
            </a:r>
            <a:r>
              <a:rPr lang="it-IT" dirty="0"/>
              <a:t> su</a:t>
            </a:r>
            <a:r>
              <a:rPr lang="bs-Latn-BA" dirty="0"/>
              <a:t> ubrzan puls, paradoksalni puls, kao i kvalitativne i kvantitativne promjene stanja svijesti. </a:t>
            </a:r>
          </a:p>
          <a:p>
            <a:pPr marL="0" indent="0">
              <a:buNone/>
            </a:pPr>
            <a:r>
              <a:rPr lang="bs-Latn-BA" dirty="0"/>
              <a:t>Brzina kojom nastupa pogoršanje respiratornih simptoma u egzacerbaciji može varirati.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52389-8C33-47C4-806C-0D3FA47FAE59}"/>
              </a:ext>
            </a:extLst>
          </p:cNvPr>
          <p:cNvSpPr txBox="1"/>
          <p:nvPr/>
        </p:nvSpPr>
        <p:spPr>
          <a:xfrm>
            <a:off x="1514475" y="248335"/>
            <a:ext cx="8762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3200" dirty="0"/>
              <a:t>Klinička obilježja egzacerbacije astme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21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57E3-0532-473E-88DD-CE270B9E1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16840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sv-SE" sz="2800" dirty="0"/>
              <a:t>U većini slučajeva klinička se slika razvija</a:t>
            </a:r>
            <a:r>
              <a:rPr lang="bs-Latn-BA" sz="2800" dirty="0"/>
              <a:t> postupno nekoliko sati ili dana, iako u rijetkim slučajevima klinički t</a:t>
            </a:r>
            <a:r>
              <a:rPr lang="en-US" sz="2800" dirty="0"/>
              <a:t>ok</a:t>
            </a:r>
            <a:r>
              <a:rPr lang="bs-Latn-BA" sz="2800" dirty="0"/>
              <a:t> i pad plućne funkcije mogu biti iznimno brzi tako da bez prethodnih simptoma upozorenja dovedu bolesnika u stanje neposredne životne ugroženosti zbog zatajivanja disanja (1, 2).</a:t>
            </a:r>
          </a:p>
          <a:p>
            <a:pPr>
              <a:lnSpc>
                <a:spcPct val="150000"/>
              </a:lnSpc>
            </a:pPr>
            <a:r>
              <a:rPr lang="bs-Latn-BA" sz="2800" dirty="0"/>
              <a:t>Poznati pokretači egzacerbacija astme su virusne infekcije, različiti alergeni (u prvom redu inhalacijski), </a:t>
            </a:r>
            <a:r>
              <a:rPr lang="en-US" dirty="0" err="1"/>
              <a:t>aerozagađenje</a:t>
            </a:r>
            <a:r>
              <a:rPr lang="en-US" dirty="0"/>
              <a:t> </a:t>
            </a:r>
            <a:r>
              <a:rPr lang="sv-SE" sz="2800" dirty="0"/>
              <a:t>, promjene vremenskih ili atmosferskih prilika, profesionalni</a:t>
            </a:r>
            <a:r>
              <a:rPr lang="bs-Latn-BA" sz="2800" dirty="0"/>
              <a:t> </a:t>
            </a:r>
            <a:r>
              <a:rPr lang="it-IT" sz="2800" dirty="0" err="1"/>
              <a:t>iritansi</a:t>
            </a:r>
            <a:r>
              <a:rPr lang="it-IT" sz="2800" dirty="0"/>
              <a:t> i </a:t>
            </a:r>
            <a:r>
              <a:rPr lang="it-IT" sz="2800" dirty="0" err="1"/>
              <a:t>alergeni</a:t>
            </a:r>
            <a:r>
              <a:rPr lang="it-IT" sz="2800" dirty="0"/>
              <a:t>, </a:t>
            </a:r>
            <a:r>
              <a:rPr lang="it-IT" sz="2800" dirty="0" err="1"/>
              <a:t>lijekovi</a:t>
            </a:r>
            <a:r>
              <a:rPr lang="it-IT" sz="2800" dirty="0"/>
              <a:t> (</a:t>
            </a:r>
            <a:r>
              <a:rPr lang="it-IT" sz="2800" dirty="0" err="1"/>
              <a:t>npr</a:t>
            </a:r>
            <a:r>
              <a:rPr lang="it-IT" sz="2800" dirty="0"/>
              <a:t>. </a:t>
            </a:r>
            <a:r>
              <a:rPr lang="it-IT" sz="2800" dirty="0" err="1"/>
              <a:t>acetilsalicilna</a:t>
            </a:r>
            <a:r>
              <a:rPr lang="it-IT" sz="2800" dirty="0"/>
              <a:t> </a:t>
            </a:r>
            <a:r>
              <a:rPr lang="it-IT" sz="2800" dirty="0" err="1"/>
              <a:t>kiselina</a:t>
            </a:r>
            <a:r>
              <a:rPr lang="bs-Latn-BA" sz="2800" dirty="0"/>
              <a:t> i drugi nesteroidni protuupalni lijekovi), emocionalni stresori, neuzimanje ili neadekvatno uzimanje terapije i dr. (1).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2A7231-DB70-4868-84A0-61E2D3AA66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04188"/>
            <a:ext cx="1038225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3200" dirty="0">
                <a:latin typeface="+mn-lt"/>
              </a:rPr>
              <a:t>Klinička obilježja egzacerbacije astme</a:t>
            </a:r>
            <a:endParaRPr lang="en-US" sz="3200" dirty="0"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EC680C7-4FD3-468B-B0E5-2D57C3D07C55}"/>
              </a:ext>
            </a:extLst>
          </p:cNvPr>
          <p:cNvSpPr txBox="1">
            <a:spLocks/>
          </p:cNvSpPr>
          <p:nvPr/>
        </p:nvSpPr>
        <p:spPr>
          <a:xfrm>
            <a:off x="681697" y="5985755"/>
            <a:ext cx="8966200" cy="652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bs-Latn-BA"/>
              <a:t>1. Global Initiative for Asthma (GINA) Dostupno: </a:t>
            </a:r>
            <a:r>
              <a:rPr lang="bs-Latn-BA">
                <a:hlinkClick r:id="rId2"/>
              </a:rPr>
              <a:t>www.ginasthma.com</a:t>
            </a:r>
            <a:r>
              <a:rPr lang="bs-Latn-BA"/>
              <a:t>,</a:t>
            </a:r>
          </a:p>
          <a:p>
            <a:r>
              <a:rPr lang="bs-Latn-BA"/>
              <a:t>2. RAMNATH VR, CLARK S, CAMARGO CA Jr. Multicenter study </a:t>
            </a:r>
            <a:r>
              <a:rPr lang="en-US"/>
              <a:t>of clinical features of sudden-onset versus slower-onset</a:t>
            </a:r>
            <a:r>
              <a:rPr lang="bs-Latn-BA"/>
              <a:t> </a:t>
            </a:r>
            <a:r>
              <a:rPr lang="en-US"/>
              <a:t>asthma exacerbations requiring hospitalization. Respir</a:t>
            </a:r>
            <a:r>
              <a:rPr lang="bs-Latn-BA"/>
              <a:t> Care 2007;52:1013-20.</a:t>
            </a:r>
          </a:p>
          <a:p>
            <a:pPr marL="228600" indent="-228600">
              <a:buFontTx/>
              <a:buAutoNum type="arabicPeriod"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2281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78E2-BD7B-4BBE-AE11-CDA201FE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SABA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najčešće</a:t>
            </a:r>
            <a:r>
              <a:rPr lang="en-US" dirty="0"/>
              <a:t> </a:t>
            </a:r>
            <a:r>
              <a:rPr lang="en-US" dirty="0" err="1"/>
              <a:t>korišteni</a:t>
            </a:r>
            <a:r>
              <a:rPr lang="en-US" dirty="0"/>
              <a:t> </a:t>
            </a:r>
            <a:r>
              <a:rPr lang="en-US" dirty="0" err="1"/>
              <a:t>lijekovi</a:t>
            </a:r>
            <a:r>
              <a:rPr lang="en-US" dirty="0"/>
              <a:t> za </a:t>
            </a:r>
            <a:r>
              <a:rPr lang="en-US" dirty="0" err="1"/>
              <a:t>astmu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 (1)</a:t>
            </a:r>
          </a:p>
          <a:p>
            <a:r>
              <a:rPr lang="en-US" dirty="0" err="1"/>
              <a:t>Redovna</a:t>
            </a:r>
            <a:r>
              <a:rPr lang="en-US" dirty="0"/>
              <a:t> </a:t>
            </a:r>
            <a:r>
              <a:rPr lang="en-US" dirty="0" err="1"/>
              <a:t>upotreba</a:t>
            </a:r>
            <a:r>
              <a:rPr lang="en-US" dirty="0"/>
              <a:t> SABA je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:</a:t>
            </a:r>
          </a:p>
          <a:p>
            <a:r>
              <a:rPr lang="en-US" dirty="0" err="1"/>
              <a:t>Pogoršanjem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astme</a:t>
            </a:r>
            <a:r>
              <a:rPr lang="en-US" dirty="0"/>
              <a:t> (2) </a:t>
            </a:r>
          </a:p>
          <a:p>
            <a:r>
              <a:rPr lang="en-US" dirty="0" err="1"/>
              <a:t>Pogoršanjem</a:t>
            </a:r>
            <a:r>
              <a:rPr lang="en-US" dirty="0"/>
              <a:t> </a:t>
            </a:r>
            <a:r>
              <a:rPr lang="en-US" dirty="0" err="1"/>
              <a:t>inflamacije</a:t>
            </a:r>
            <a:r>
              <a:rPr lang="en-US" dirty="0"/>
              <a:t> </a:t>
            </a:r>
            <a:r>
              <a:rPr lang="en-US" dirty="0" err="1"/>
              <a:t>disajnih</a:t>
            </a:r>
            <a:r>
              <a:rPr lang="en-US" dirty="0"/>
              <a:t> </a:t>
            </a:r>
            <a:r>
              <a:rPr lang="en-US" dirty="0" err="1"/>
              <a:t>puteva</a:t>
            </a:r>
            <a:r>
              <a:rPr lang="en-US" dirty="0"/>
              <a:t>(3) </a:t>
            </a:r>
          </a:p>
          <a:p>
            <a:endParaRPr lang="en-US" dirty="0"/>
          </a:p>
          <a:p>
            <a:r>
              <a:rPr lang="en-US" dirty="0" err="1"/>
              <a:t>Prekomjerna</a:t>
            </a:r>
            <a:r>
              <a:rPr lang="en-US" dirty="0"/>
              <a:t> </a:t>
            </a:r>
            <a:r>
              <a:rPr lang="en-US" dirty="0" err="1"/>
              <a:t>upotreba</a:t>
            </a:r>
            <a:r>
              <a:rPr lang="en-US" dirty="0"/>
              <a:t> SABA je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povećanom</a:t>
            </a:r>
            <a:r>
              <a:rPr lang="en-US" dirty="0"/>
              <a:t> </a:t>
            </a:r>
            <a:r>
              <a:rPr lang="en-US" dirty="0" err="1"/>
              <a:t>smrtnošću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astme</a:t>
            </a:r>
            <a:r>
              <a:rPr lang="en-US" dirty="0"/>
              <a:t> (4,5) </a:t>
            </a:r>
          </a:p>
          <a:p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 u </a:t>
            </a:r>
            <a:r>
              <a:rPr lang="en-US" dirty="0" err="1"/>
              <a:t>astmi</a:t>
            </a:r>
            <a:r>
              <a:rPr lang="en-US" dirty="0"/>
              <a:t> je </a:t>
            </a:r>
            <a:r>
              <a:rPr lang="en-US" dirty="0" err="1"/>
              <a:t>udružena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bronhokonstrikcijom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razbuktavanjem</a:t>
            </a:r>
            <a:r>
              <a:rPr lang="en-US" dirty="0"/>
              <a:t> </a:t>
            </a:r>
            <a:r>
              <a:rPr lang="en-US" dirty="0" err="1"/>
              <a:t>inflamacije</a:t>
            </a:r>
            <a:endParaRPr lang="en-US" dirty="0"/>
          </a:p>
          <a:p>
            <a:r>
              <a:rPr lang="en-US" dirty="0"/>
              <a:t> U </a:t>
            </a:r>
            <a:r>
              <a:rPr lang="en-US" dirty="0" err="1"/>
              <a:t>realnom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nastane</a:t>
            </a:r>
            <a:r>
              <a:rPr lang="en-US" dirty="0"/>
              <a:t> </a:t>
            </a:r>
            <a:r>
              <a:rPr lang="en-US" dirty="0" err="1"/>
              <a:t>pogoršanje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astme</a:t>
            </a:r>
            <a:r>
              <a:rPr lang="en-US" dirty="0"/>
              <a:t> </a:t>
            </a:r>
            <a:r>
              <a:rPr lang="en-US" dirty="0" err="1"/>
              <a:t>pacijenti</a:t>
            </a:r>
            <a:r>
              <a:rPr lang="en-US" dirty="0"/>
              <a:t>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posežu</a:t>
            </a:r>
            <a:r>
              <a:rPr lang="en-US" dirty="0"/>
              <a:t> za SABA-om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666AB1-E361-41F6-8C2B-DA93FE867E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s-Latn-BA" sz="4000" b="1" dirty="0">
                <a:solidFill>
                  <a:srgbClr val="FF0000"/>
                </a:solidFill>
              </a:rPr>
              <a:t>SABA OVERUSE </a:t>
            </a:r>
            <a:r>
              <a:rPr lang="bs-Latn-BA" sz="4000" b="1" dirty="0"/>
              <a:t>- </a:t>
            </a:r>
            <a:r>
              <a:rPr lang="en-US" sz="4000" b="1" dirty="0" err="1"/>
              <a:t>zabrinjavajuća</a:t>
            </a:r>
            <a:r>
              <a:rPr lang="en-US" sz="4000" b="1" dirty="0"/>
              <a:t> </a:t>
            </a:r>
            <a:r>
              <a:rPr lang="en-US" sz="4000" b="1" dirty="0" err="1"/>
              <a:t>činjenica</a:t>
            </a:r>
            <a:r>
              <a:rPr lang="en-US" sz="4000" b="1" dirty="0"/>
              <a:t>?</a:t>
            </a:r>
            <a:endParaRPr lang="en-GB" sz="4000" b="1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42E71AF-9C07-47EC-A9B2-C6F54F4F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5250726"/>
            <a:ext cx="6692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SABA ne d</a:t>
            </a:r>
            <a:r>
              <a:rPr lang="bs-Latn-BA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je</a:t>
            </a:r>
            <a:r>
              <a:rPr lang="en-US" altLang="sr-Latn-RS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luj</a:t>
            </a:r>
            <a:r>
              <a:rPr lang="bs-Latn-BA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e</a:t>
            </a:r>
            <a:r>
              <a:rPr lang="en-US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na</a:t>
            </a:r>
            <a:r>
              <a:rPr lang="en-US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inflamaciju</a:t>
            </a:r>
            <a:r>
              <a:rPr lang="en-US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koja</a:t>
            </a:r>
            <a:r>
              <a:rPr lang="en-US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uzrokuje</a:t>
            </a:r>
            <a:r>
              <a:rPr lang="en-US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pogoršanje</a:t>
            </a:r>
            <a:r>
              <a:rPr lang="en-US" altLang="sr-Latn-R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simptoma</a:t>
            </a:r>
            <a:r>
              <a:rPr lang="bs-Latn-BA" altLang="sr-Latn-RS" sz="20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6</a:t>
            </a:r>
            <a:endParaRPr lang="en-US" altLang="sr-Latn-R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386CB-1BD2-42AC-9A5D-6ED2796E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08" y="5946305"/>
            <a:ext cx="1138478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SABA. , short-acting </a:t>
            </a:r>
            <a:r>
              <a:rPr lang="el-GR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β</a:t>
            </a:r>
            <a:r>
              <a:rPr lang="el-GR" altLang="sr-Latn-RS" sz="1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l-GR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agonist</a:t>
            </a:r>
          </a:p>
          <a:p>
            <a:pPr marL="228600" indent="-228600" eaLnBrk="1" hangingPunct="1">
              <a:buAutoNum type="arabicPeriod"/>
            </a:pPr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Barnes PJ British Journal of Pharmacology 2006; 147, S297–S303; 2. Sears MR, et al. Lancet 1990; 336:1391–96; 3. </a:t>
            </a:r>
            <a:r>
              <a:rPr lang="en-GB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Gauvreau</a:t>
            </a:r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GM, et al. AJRCCM 1997; 156:1738–45. </a:t>
            </a:r>
            <a:endParaRPr lang="bs-Latn-BA" altLang="sr-Latn-RS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4. Spitzer W, et al. N </a:t>
            </a:r>
            <a:r>
              <a:rPr lang="en-GB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Engl</a:t>
            </a:r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J Med 1992; 326:501–6; 5. </a:t>
            </a:r>
            <a:r>
              <a:rPr lang="en-GB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Suissa</a:t>
            </a:r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S, et al. Am J </a:t>
            </a:r>
            <a:r>
              <a:rPr lang="en-GB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Respir</a:t>
            </a:r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Crit</a:t>
            </a:r>
            <a:r>
              <a:rPr lang="en-GB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Care Med 1994; 149:604–10; </a:t>
            </a:r>
            <a:r>
              <a:rPr lang="bs-Latn-BA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6. </a:t>
            </a:r>
            <a:r>
              <a:rPr lang="en-US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Tattersfield</a:t>
            </a:r>
            <a:r>
              <a:rPr lang="en-US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AE, </a:t>
            </a:r>
            <a:r>
              <a:rPr lang="en-US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Postma</a:t>
            </a:r>
            <a:r>
              <a:rPr lang="en-US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DS, Barnes PJ, </a:t>
            </a:r>
            <a:r>
              <a:rPr lang="en-US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Svensson</a:t>
            </a:r>
            <a:r>
              <a:rPr lang="en-US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K, Bauer CA, Byrne PM, et al. Exacerbations of asthma: a descriptive study of 425 severe exacerbations The FACET International Study Group. Am J </a:t>
            </a:r>
            <a:r>
              <a:rPr lang="en-US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Respir</a:t>
            </a:r>
            <a:r>
              <a:rPr lang="en-US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Crit</a:t>
            </a:r>
            <a:r>
              <a:rPr lang="en-US" altLang="sr-Latn-R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Care Med. 1999;160(2):594–9.</a:t>
            </a:r>
          </a:p>
          <a:p>
            <a:pPr eaLnBrk="1" hangingPunct="1"/>
            <a:endParaRPr lang="en-GB" altLang="sr-Latn-R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1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5DA6-E968-4685-AD5C-0448DB331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7600"/>
          </a:xfrm>
        </p:spPr>
        <p:txBody>
          <a:bodyPr/>
          <a:lstStyle/>
          <a:p>
            <a:r>
              <a:rPr lang="en-US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SABA ne d</a:t>
            </a:r>
            <a:r>
              <a:rPr lang="bs-Latn-BA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je</a:t>
            </a:r>
            <a:r>
              <a:rPr lang="en-US" altLang="sr-Latn-RS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luj</a:t>
            </a:r>
            <a:r>
              <a:rPr lang="bs-Latn-BA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e</a:t>
            </a:r>
            <a:r>
              <a:rPr lang="en-US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na</a:t>
            </a:r>
            <a:r>
              <a:rPr lang="en-US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inflamaciju</a:t>
            </a:r>
            <a:r>
              <a:rPr lang="en-US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koja</a:t>
            </a:r>
            <a:r>
              <a:rPr lang="en-US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uzrokuje</a:t>
            </a:r>
            <a:r>
              <a:rPr lang="en-US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pogoršanje</a:t>
            </a:r>
            <a:r>
              <a:rPr lang="en-US" altLang="sr-Latn-R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sr-Latn-RS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simptoma</a:t>
            </a:r>
            <a:r>
              <a:rPr lang="bs-Latn-BA" altLang="sr-Latn-RS" sz="28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71E0FC-AD86-4589-BEE8-BA9A8FE187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err="1"/>
              <a:t>Šta</a:t>
            </a:r>
            <a:r>
              <a:rPr lang="en-US" sz="4000" b="1" dirty="0"/>
              <a:t> je </a:t>
            </a:r>
            <a:r>
              <a:rPr lang="en-US" sz="4000" b="1" dirty="0" err="1"/>
              <a:t>zabrinjavajuća</a:t>
            </a:r>
            <a:r>
              <a:rPr lang="en-US" sz="4000" b="1" dirty="0"/>
              <a:t> </a:t>
            </a:r>
            <a:r>
              <a:rPr lang="en-US" sz="4000" b="1" dirty="0" err="1"/>
              <a:t>činjenica</a:t>
            </a:r>
            <a:r>
              <a:rPr lang="en-US" sz="4000" b="1" dirty="0"/>
              <a:t>?</a:t>
            </a:r>
            <a:endParaRPr lang="en-GB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F006B-E0DC-4665-B8E8-DCE61A19307B}"/>
              </a:ext>
            </a:extLst>
          </p:cNvPr>
          <p:cNvSpPr txBox="1"/>
          <p:nvPr/>
        </p:nvSpPr>
        <p:spPr>
          <a:xfrm>
            <a:off x="647281" y="5124659"/>
            <a:ext cx="1050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sr-Latn-RS" sz="1400" baseline="30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</a:t>
            </a:r>
            <a:r>
              <a:rPr lang="en-US" altLang="sr-Latn-RS" sz="1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Tattersfield</a:t>
            </a:r>
            <a:r>
              <a:rPr lang="en-US" altLang="sr-Latn-R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AE, Postma DS, Barnes PJ, </a:t>
            </a:r>
            <a:r>
              <a:rPr lang="en-US" altLang="sr-Latn-RS" sz="1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Svensson</a:t>
            </a:r>
            <a:r>
              <a:rPr lang="en-US" altLang="sr-Latn-R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K, Bauer CA, Byrne PM, et al. Exacerbations of asthma: a descriptive study of 425 severe exacerbations The FACET International Study Group. Am J Respir Crit Care Med. 1999;160(2):594–9.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1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261B2-9CD1-4800-A0D2-4F607CD13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1698" y="1902207"/>
            <a:ext cx="8248603" cy="36457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34EDB6-15BD-4BD4-9DA4-9554B2A3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bs-Latn-BA" sz="3600" b="1" dirty="0"/>
              <a:t>Pretjerana ovisnost pacijenata o SABA-i i nedovoljna upotreba ICS-a u liječenju astme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BD964-B33C-45C9-8346-A2138A2EEEFB}"/>
              </a:ext>
            </a:extLst>
          </p:cNvPr>
          <p:cNvSpPr txBox="1"/>
          <p:nvPr/>
        </p:nvSpPr>
        <p:spPr>
          <a:xfrm>
            <a:off x="838200" y="5468719"/>
            <a:ext cx="365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bs-Latn-BA" sz="1000" dirty="0"/>
              <a:t>Suissa S et. al. AM J Respir Crit Care Med 1994; 149: 604-10;</a:t>
            </a:r>
          </a:p>
          <a:p>
            <a:pPr marL="342900" indent="-342900">
              <a:buAutoNum type="arabicPeriod"/>
            </a:pPr>
            <a:r>
              <a:rPr lang="bs-Latn-BA" sz="1000" dirty="0"/>
              <a:t>Suissa S et. al. N Engl J Med 2000; 343: 332-6.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440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69C50D-F929-4CDE-A7B3-7A3D0E84D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5424" y="1946764"/>
            <a:ext cx="9041152" cy="4109060"/>
          </a:xfrm>
          <a:prstGeom prst="rect">
            <a:avLst/>
          </a:prstGeom>
        </p:spPr>
      </p:pic>
      <p:sp>
        <p:nvSpPr>
          <p:cNvPr id="5" name="Text Placeholder 54">
            <a:extLst>
              <a:ext uri="{FF2B5EF4-FFF2-40B4-BE49-F238E27FC236}">
                <a16:creationId xmlns:a16="http://schemas.microsoft.com/office/drawing/2014/main" id="{4F972765-C13E-4C83-9820-795869E2905F}"/>
              </a:ext>
            </a:extLst>
          </p:cNvPr>
          <p:cNvSpPr txBox="1">
            <a:spLocks/>
          </p:cNvSpPr>
          <p:nvPr/>
        </p:nvSpPr>
        <p:spPr>
          <a:xfrm>
            <a:off x="690181" y="5499710"/>
            <a:ext cx="4277037" cy="392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altLang="en-US" sz="1000"/>
              <a:t>PEF, peak expiratory flow.</a:t>
            </a:r>
            <a:endParaRPr lang="bs-Latn-BA" altLang="en-US" sz="1000"/>
          </a:p>
          <a:p>
            <a:pPr marL="0" indent="0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a-DK" altLang="sv-SE" sz="1000"/>
              <a:t>Tattersfield A, et al. Am J Respir Crit Care Med. 1999;160:594–9.</a:t>
            </a:r>
            <a:endParaRPr lang="da-DK" altLang="sv-SE" sz="1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EB0BBC-132F-4580-8E3A-C1DF856B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GB" alt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FACET </a:t>
            </a:r>
            <a:r>
              <a:rPr lang="hr-HR" alt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studija – astma egzacerbacije</a:t>
            </a:r>
          </a:p>
        </p:txBody>
      </p:sp>
    </p:spTree>
    <p:extLst>
      <p:ext uri="{BB962C8B-B14F-4D97-AF65-F5344CB8AC3E}">
        <p14:creationId xmlns:p14="http://schemas.microsoft.com/office/powerpoint/2010/main" val="52074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F886A1-50D6-47DF-A30A-B673A26C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Kako praktično procjeniti kontrolu astme?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04E52F-4D6E-4C5D-9BF0-F99C848697BA}"/>
              </a:ext>
            </a:extLst>
          </p:cNvPr>
          <p:cNvSpPr txBox="1">
            <a:spLocks noChangeArrowheads="1"/>
          </p:cNvSpPr>
          <p:nvPr/>
        </p:nvSpPr>
        <p:spPr>
          <a:xfrm>
            <a:off x="1805895" y="1490216"/>
            <a:ext cx="7141786" cy="178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Potreba za simptomatskim lijekom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&gt;2X </a:t>
            </a:r>
            <a:r>
              <a:rPr lang="hr-HR" b="1" dirty="0">
                <a:solidFill>
                  <a:srgbClr val="C00000"/>
                </a:solidFill>
                <a:latin typeface="Calibri" panose="020F0502020204030204"/>
              </a:rPr>
              <a:t>tjedno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znak loše kontrole</a:t>
            </a:r>
          </a:p>
        </p:txBody>
      </p:sp>
      <p:pic>
        <p:nvPicPr>
          <p:cNvPr id="6" name="Picture 5" descr="2 blue inhalers images">
            <a:extLst>
              <a:ext uri="{FF2B5EF4-FFF2-40B4-BE49-F238E27FC236}">
                <a16:creationId xmlns:a16="http://schemas.microsoft.com/office/drawing/2014/main" id="{AEB65ACC-DC6E-429F-ABE4-F63172F48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4567" y="2874454"/>
            <a:ext cx="2744127" cy="2285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4C870-D38E-4F88-B157-E7C9C4FD0A5B}"/>
              </a:ext>
            </a:extLst>
          </p:cNvPr>
          <p:cNvSpPr txBox="1"/>
          <p:nvPr/>
        </p:nvSpPr>
        <p:spPr>
          <a:xfrm>
            <a:off x="2960485" y="628345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https://www.plivazdravlje.hr/astma/test/control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6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58B444-F644-4530-AF4B-8ECFACC1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6511" cy="435292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C80E46A4-6184-4ADA-BC68-38D73E016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7213"/>
            <a:ext cx="10515600" cy="1133475"/>
          </a:xfrm>
        </p:spPr>
        <p:txBody>
          <a:bodyPr/>
          <a:lstStyle/>
          <a:p>
            <a:pPr algn="ctr"/>
            <a:r>
              <a:rPr lang="hr-HR" altLang="en-US" sz="4800" dirty="0"/>
              <a:t>Astma </a:t>
            </a:r>
            <a:r>
              <a:rPr lang="hr-HR" altLang="en-US" sz="4800" dirty="0" err="1"/>
              <a:t>kontrol</a:t>
            </a:r>
            <a:r>
              <a:rPr lang="hr-HR" altLang="en-US" sz="4800" dirty="0"/>
              <a:t> test – standardna procjena </a:t>
            </a:r>
          </a:p>
        </p:txBody>
      </p:sp>
    </p:spTree>
    <p:extLst>
      <p:ext uri="{BB962C8B-B14F-4D97-AF65-F5344CB8AC3E}">
        <p14:creationId xmlns:p14="http://schemas.microsoft.com/office/powerpoint/2010/main" val="145767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1C52-B206-4197-BF25-EE2C4944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25" y="933888"/>
            <a:ext cx="10515600" cy="2852701"/>
          </a:xfrm>
        </p:spPr>
        <p:txBody>
          <a:bodyPr>
            <a:normAutofit/>
          </a:bodyPr>
          <a:lstStyle/>
          <a:p>
            <a:r>
              <a:rPr lang="en-US" dirty="0"/>
              <a:t>Program SABINA (SABA use IN Asthma) </a:t>
            </a:r>
            <a:r>
              <a:rPr lang="en-US" dirty="0" err="1"/>
              <a:t>pokrenut</a:t>
            </a:r>
            <a:r>
              <a:rPr lang="en-US" dirty="0"/>
              <a:t> je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razumjela</a:t>
            </a:r>
            <a:r>
              <a:rPr lang="en-US" dirty="0"/>
              <a:t> </a:t>
            </a:r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propisivanja</a:t>
            </a:r>
            <a:r>
              <a:rPr lang="en-US" dirty="0"/>
              <a:t> SABA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utiecaj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ishode</a:t>
            </a:r>
            <a:r>
              <a:rPr lang="en-US" dirty="0"/>
              <a:t> </a:t>
            </a:r>
            <a:r>
              <a:rPr lang="en-US" dirty="0" err="1"/>
              <a:t>astme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globalnoj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.</a:t>
            </a:r>
            <a:endParaRPr lang="bs-Latn-B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C1339-3293-4F6A-B568-952C6114FDD0}"/>
              </a:ext>
            </a:extLst>
          </p:cNvPr>
          <p:cNvSpPr txBox="1"/>
          <p:nvPr/>
        </p:nvSpPr>
        <p:spPr>
          <a:xfrm>
            <a:off x="3047114" y="6123543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https://pmc.ncbi.nlm.nih.gov/articles/PMC7160635/</a:t>
            </a:r>
            <a:endParaRPr lang="bs-Latn-BA" dirty="0"/>
          </a:p>
          <a:p>
            <a:endParaRPr lang="en-US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B7E84A0-3ABE-4F10-B909-9D8541285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139708"/>
              </p:ext>
            </p:extLst>
          </p:nvPr>
        </p:nvGraphicFramePr>
        <p:xfrm>
          <a:off x="1281223" y="2475987"/>
          <a:ext cx="9000460" cy="285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489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6152E-B43B-4B36-A581-842E009F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531866"/>
            <a:ext cx="6750497" cy="5985892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06B5D39-53D4-4771-9AAC-637829E28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8060" y="1387548"/>
            <a:ext cx="4339261" cy="2506353"/>
          </a:xfrm>
        </p:spPr>
      </p:pic>
    </p:spTree>
    <p:extLst>
      <p:ext uri="{BB962C8B-B14F-4D97-AF65-F5344CB8AC3E}">
        <p14:creationId xmlns:p14="http://schemas.microsoft.com/office/powerpoint/2010/main" val="2488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EA7AB4-A342-40CF-BE2D-E837DE0AC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5086"/>
            <a:ext cx="10515600" cy="4072415"/>
          </a:xfrm>
          <a:prstGeom prst="rect">
            <a:avLst/>
          </a:prstGeom>
        </p:spPr>
      </p:pic>
      <p:sp>
        <p:nvSpPr>
          <p:cNvPr id="5" name="TekstniOkvir 2">
            <a:extLst>
              <a:ext uri="{FF2B5EF4-FFF2-40B4-BE49-F238E27FC236}">
                <a16:creationId xmlns:a16="http://schemas.microsoft.com/office/drawing/2014/main" id="{33CE5E3E-C9D9-4A57-9409-804C3A257AF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11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11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11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11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11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11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11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11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110004020202020204" pitchFamily="34" charset="0"/>
              </a:defRPr>
            </a:lvl9pPr>
          </a:lstStyle>
          <a:p>
            <a:pPr algn="ctr" eaLnBrk="1" hangingPunct="1"/>
            <a:r>
              <a:rPr lang="hr-HR" altLang="en-US" sz="4000" b="1"/>
              <a:t>Interpretacija rezultata</a:t>
            </a:r>
          </a:p>
        </p:txBody>
      </p:sp>
    </p:spTree>
    <p:extLst>
      <p:ext uri="{BB962C8B-B14F-4D97-AF65-F5344CB8AC3E}">
        <p14:creationId xmlns:p14="http://schemas.microsoft.com/office/powerpoint/2010/main" val="337032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1DA0161C-FB9D-42DF-9CDE-27377C79DE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altLang="en-US" sz="4800" dirty="0" err="1"/>
              <a:t>Limitacije</a:t>
            </a:r>
            <a:r>
              <a:rPr lang="hr-HR" altLang="en-US" sz="4800" dirty="0"/>
              <a:t> ACT-a</a:t>
            </a:r>
          </a:p>
        </p:txBody>
      </p: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id="{158825C0-454B-4168-AE7C-08019668F7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09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5AE640A9-59DE-4AE2-95C5-07144A80D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altLang="en-US" sz="4800" dirty="0">
                <a:solidFill>
                  <a:srgbClr val="FF0000"/>
                </a:solidFill>
              </a:rPr>
              <a:t>Faktori rizika za egzacerbacije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AA1B98B-D7B1-4753-8846-E4E68FC066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830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B13901-ED92-4060-B8FB-F6B3C76F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solidFill>
                  <a:srgbClr val="C00000"/>
                </a:solidFill>
              </a:rPr>
              <a:t>Utjecaj adherencije i inhalacijske tehnike na kliničke ishode </a:t>
            </a:r>
            <a:endParaRPr lang="es-ES_tradnl" sz="3600" b="1" baseline="300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A2C835-026E-4B89-B5C4-632B3726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2071" y="2294266"/>
            <a:ext cx="8327858" cy="341405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31C74AB-A627-4903-9B1D-B68937A4FE95}"/>
              </a:ext>
            </a:extLst>
          </p:cNvPr>
          <p:cNvSpPr txBox="1">
            <a:spLocks/>
          </p:cNvSpPr>
          <p:nvPr/>
        </p:nvSpPr>
        <p:spPr>
          <a:xfrm>
            <a:off x="622574" y="6045974"/>
            <a:ext cx="8885811" cy="253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Murphy AC,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Proeschal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Brightling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relationship between clinical outcomes and medication adherence in difficult-to-control asthma.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Thorax.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</a:t>
            </a:r>
            <a:b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Melani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AS,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Bonavia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M,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Cilenti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Inhaled mishandling remains common in real life and is associated with reduced disease contro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l. </a:t>
            </a: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Respir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2011;105:930−938.</a:t>
            </a:r>
          </a:p>
        </p:txBody>
      </p:sp>
    </p:spTree>
    <p:extLst>
      <p:ext uri="{BB962C8B-B14F-4D97-AF65-F5344CB8AC3E}">
        <p14:creationId xmlns:p14="http://schemas.microsoft.com/office/powerpoint/2010/main" val="54794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28740-F161-4FC1-9F42-AB1ABFF5C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488" y="2758581"/>
            <a:ext cx="10515600" cy="25037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11E889-6678-4711-B872-EEA325A0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B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Adherencija i SABA ?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3CC44-21C9-4183-A87E-54990C1CAEC8}"/>
              </a:ext>
            </a:extLst>
          </p:cNvPr>
          <p:cNvSpPr txBox="1"/>
          <p:nvPr/>
        </p:nvSpPr>
        <p:spPr>
          <a:xfrm>
            <a:off x="1093602" y="5522111"/>
            <a:ext cx="291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GINA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41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E7430A-1ABD-4666-886C-59303031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706" y="915377"/>
            <a:ext cx="8891325" cy="5027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37B603-5FC6-4D82-A626-DA2B1170640E}"/>
              </a:ext>
            </a:extLst>
          </p:cNvPr>
          <p:cNvSpPr txBox="1"/>
          <p:nvPr/>
        </p:nvSpPr>
        <p:spPr>
          <a:xfrm>
            <a:off x="8676861" y="364435"/>
            <a:ext cx="3091069" cy="1494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rgbClr val="333333"/>
                </a:solidFill>
                <a:latin typeface="TevaSans"/>
              </a:rPr>
              <a:t>Od GINA-e </a:t>
            </a:r>
            <a:r>
              <a:rPr lang="bs-Latn-BA" b="0" i="0" dirty="0">
                <a:solidFill>
                  <a:srgbClr val="333333"/>
                </a:solidFill>
                <a:effectLst/>
                <a:latin typeface="TevaSans"/>
              </a:rPr>
              <a:t>2019, više nije preporučeno liječiti astmu u odraslih niti adolescenata samo kratkodjelujućim </a:t>
            </a:r>
            <a:r>
              <a:rPr lang="bs-Latn-BA" b="0" i="0" dirty="0" err="1">
                <a:solidFill>
                  <a:srgbClr val="333333"/>
                </a:solidFill>
                <a:effectLst/>
                <a:latin typeface="TevaSans"/>
              </a:rPr>
              <a:t>bronhodilatatorima</a:t>
            </a:r>
            <a:r>
              <a:rPr lang="bs-Latn-BA" b="0" i="0" dirty="0">
                <a:solidFill>
                  <a:srgbClr val="333333"/>
                </a:solidFill>
                <a:effectLst/>
                <a:latin typeface="TevaSans"/>
              </a:rPr>
              <a:t> (SABA). 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184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33F7-5D3E-4E7D-A3A9-50DFAE5F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75" y="953756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s-Latn-BA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Započinjanje terapije za astmu sa lijekovima koji sadrže ICS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s-Latn-BA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 trebalo </a:t>
            </a:r>
            <a:r>
              <a:rPr lang="en-US" sz="3200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biti</a:t>
            </a:r>
            <a:r>
              <a:rPr lang="en-US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s-Latn-BA" sz="3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što prije nakon dijagnoze astme</a:t>
            </a:r>
            <a:endParaRPr lang="bs-Latn-BA" sz="3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bs-Latn-B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None/>
            </a:pPr>
            <a:r>
              <a:rPr lang="bs-Latn-B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s-Latn-BA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ZAŠTO?</a:t>
            </a:r>
          </a:p>
          <a:p>
            <a:pPr>
              <a:buNone/>
            </a:pPr>
            <a:r>
              <a:rPr lang="bs-Latn-B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bs-Latn-BA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zato što i oni sa blagom astmom mogu imati teške egzacerbacije</a:t>
            </a:r>
          </a:p>
          <a:p>
            <a:pPr>
              <a:buNone/>
            </a:pPr>
            <a:r>
              <a:rPr lang="bs-Latn-BA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-niske doze ICS značajno smanjuju hospitalizaciju od astme i smrt.</a:t>
            </a:r>
          </a:p>
          <a:p>
            <a:pPr>
              <a:buNone/>
            </a:pPr>
            <a:r>
              <a:rPr lang="bs-Latn-BA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-niske doze ICS sprečavaju teške egzacerbacije</a:t>
            </a:r>
          </a:p>
          <a:p>
            <a:pPr>
              <a:buNone/>
            </a:pPr>
            <a:r>
              <a:rPr lang="bs-Latn-BA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-daju bolju plućnu funkciju (2)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67374B-DDB1-4F58-989D-3F9E6B25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5556739"/>
            <a:ext cx="10747550" cy="854110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bs-Latn-BA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s-Latn-BA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(2) Global Initiative for Asthma. Global Strategy for Asthma Managment and Prevention. 2021. Dostupno na: https://ginasthma.org/wp-content/uploads/2021/06/GINA-2021-main-report-June-2021wms.pdf , pristupljeno: 2021.</a:t>
            </a:r>
            <a:br>
              <a:rPr lang="bs-Latn-BA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061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6A04E3-B6D1-47CA-A214-808EBAB9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altLang="sr-Latn-RS" sz="2800" b="1" dirty="0" err="1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Formoterol</a:t>
            </a:r>
            <a:r>
              <a:rPr lang="en-AU" altLang="sr-Latn-RS" sz="28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sr-Latn-RS" sz="2800" b="1" dirty="0" err="1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kao</a:t>
            </a:r>
            <a:r>
              <a:rPr lang="en-US" altLang="sr-Latn-RS" sz="28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 l</a:t>
            </a:r>
            <a:r>
              <a:rPr lang="bs-Latn-BA" altLang="sr-Latn-RS" sz="28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ij</a:t>
            </a:r>
            <a:r>
              <a:rPr lang="en-US" altLang="sr-Latn-RS" sz="2800" b="1" dirty="0" err="1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ek</a:t>
            </a:r>
            <a:r>
              <a:rPr lang="en-US" altLang="sr-Latn-RS" sz="28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 za </a:t>
            </a:r>
            <a:r>
              <a:rPr lang="en-US" altLang="sr-Latn-RS" sz="2800" b="1" dirty="0" err="1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brzo</a:t>
            </a:r>
            <a:r>
              <a:rPr lang="en-US" altLang="sr-Latn-RS" sz="28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sr-Latn-RS" sz="2800" b="1" dirty="0" err="1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otklanjanje</a:t>
            </a:r>
            <a:r>
              <a:rPr lang="en-US" altLang="sr-Latn-RS" sz="28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sr-Latn-RS" sz="2800" b="1" dirty="0" err="1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  <a:t>tegoba</a:t>
            </a:r>
            <a:br>
              <a:rPr lang="bs-Latn-BA" altLang="sr-Latn-RS" sz="2800" b="1" dirty="0">
                <a:solidFill>
                  <a:srgbClr val="C00000"/>
                </a:solidFill>
                <a:ea typeface="MS PGothic" pitchFamily="34" charset="-128"/>
                <a:cs typeface="Arial" pitchFamily="34" charset="0"/>
              </a:rPr>
            </a:br>
            <a:endParaRPr lang="en-GB" altLang="sr-Latn-RS" sz="2800" b="1" baseline="30000" dirty="0">
              <a:solidFill>
                <a:srgbClr val="C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1A92189-1E4B-40FF-9C4C-BCEA7E9F3506}"/>
              </a:ext>
            </a:extLst>
          </p:cNvPr>
          <p:cNvSpPr txBox="1">
            <a:spLocks/>
          </p:cNvSpPr>
          <p:nvPr/>
        </p:nvSpPr>
        <p:spPr>
          <a:xfrm>
            <a:off x="2627312" y="1577717"/>
            <a:ext cx="6937375" cy="554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sr-Latn-RS" sz="2400" b="1" dirty="0">
                <a:latin typeface="+mj-lt"/>
                <a:ea typeface="MS PGothic" pitchFamily="34" charset="-128"/>
                <a:cs typeface="Arial" pitchFamily="34" charset="0"/>
              </a:rPr>
              <a:t>D</a:t>
            </a:r>
            <a:r>
              <a:rPr lang="bs-Latn-BA" altLang="sr-Latn-RS" sz="2400" b="1" dirty="0">
                <a:latin typeface="+mj-lt"/>
                <a:ea typeface="MS PGothic" pitchFamily="34" charset="-128"/>
                <a:cs typeface="Arial" pitchFamily="34" charset="0"/>
              </a:rPr>
              <a:t>j</a:t>
            </a:r>
            <a:r>
              <a:rPr lang="en-US" altLang="sr-Latn-RS" sz="2400" b="1" dirty="0" err="1">
                <a:latin typeface="+mj-lt"/>
                <a:ea typeface="MS PGothic" pitchFamily="34" charset="-128"/>
                <a:cs typeface="Arial" pitchFamily="34" charset="0"/>
              </a:rPr>
              <a:t>eluje</a:t>
            </a:r>
            <a:r>
              <a:rPr lang="en-US" altLang="sr-Latn-RS" sz="2400" b="1" dirty="0"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sr-Latn-RS" sz="2400" b="1" dirty="0" err="1">
                <a:latin typeface="+mj-lt"/>
                <a:ea typeface="MS PGothic" pitchFamily="34" charset="-128"/>
                <a:cs typeface="Arial" pitchFamily="34" charset="0"/>
              </a:rPr>
              <a:t>podjednako</a:t>
            </a:r>
            <a:r>
              <a:rPr lang="en-US" altLang="sr-Latn-RS" sz="2400" b="1" dirty="0"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sr-Latn-RS" sz="2400" b="1" dirty="0" err="1">
                <a:latin typeface="+mj-lt"/>
                <a:ea typeface="MS PGothic" pitchFamily="34" charset="-128"/>
                <a:cs typeface="Arial" pitchFamily="34" charset="0"/>
              </a:rPr>
              <a:t>brzo</a:t>
            </a:r>
            <a:r>
              <a:rPr lang="en-US" altLang="sr-Latn-RS" sz="2400" b="1" dirty="0"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sr-Latn-RS" sz="2400" b="1" dirty="0" err="1">
                <a:latin typeface="+mj-lt"/>
                <a:ea typeface="MS PGothic" pitchFamily="34" charset="-128"/>
                <a:cs typeface="Arial" pitchFamily="34" charset="0"/>
              </a:rPr>
              <a:t>kao</a:t>
            </a:r>
            <a:r>
              <a:rPr lang="en-US" altLang="sr-Latn-RS" sz="2400" b="1" dirty="0">
                <a:latin typeface="+mj-lt"/>
                <a:ea typeface="MS PGothic" pitchFamily="34" charset="-128"/>
                <a:cs typeface="Arial" pitchFamily="34" charset="0"/>
              </a:rPr>
              <a:t> salbutamol</a:t>
            </a:r>
            <a:r>
              <a:rPr lang="en-AU" altLang="sr-Latn-RS" sz="2400" b="1" baseline="30000" dirty="0">
                <a:latin typeface="+mj-lt"/>
                <a:ea typeface="MS PGothic" pitchFamily="34" charset="-128"/>
                <a:cs typeface="Arial" pitchFamily="34" charset="0"/>
              </a:rPr>
              <a:t>1</a:t>
            </a:r>
            <a:endParaRPr lang="en-GB" altLang="sr-Latn-RS" sz="2400" b="1" dirty="0">
              <a:latin typeface="+mj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10" descr="graph-7.jpg">
            <a:extLst>
              <a:ext uri="{FF2B5EF4-FFF2-40B4-BE49-F238E27FC236}">
                <a16:creationId xmlns:a16="http://schemas.microsoft.com/office/drawing/2014/main" id="{A568B509-BE83-4E4E-965B-657D3FDA5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30997"/>
          <a:stretch/>
        </p:blipFill>
        <p:spPr bwMode="auto">
          <a:xfrm>
            <a:off x="2646140" y="2131883"/>
            <a:ext cx="6135590" cy="35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D002A2-163A-438F-84EB-6E2EBE1AC31C}"/>
              </a:ext>
            </a:extLst>
          </p:cNvPr>
          <p:cNvSpPr/>
          <p:nvPr/>
        </p:nvSpPr>
        <p:spPr>
          <a:xfrm>
            <a:off x="572294" y="5571302"/>
            <a:ext cx="10732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AU" altLang="sr-Latn-RS" sz="1000" dirty="0">
                <a:latin typeface="Calibri" pitchFamily="34" charset="0"/>
              </a:rPr>
              <a:t>*FEV</a:t>
            </a:r>
            <a:r>
              <a:rPr lang="en-AU" altLang="sr-Latn-RS" sz="1000" baseline="-25000" dirty="0">
                <a:latin typeface="Calibri" pitchFamily="34" charset="0"/>
              </a:rPr>
              <a:t>1</a:t>
            </a:r>
            <a:r>
              <a:rPr lang="en-AU" altLang="sr-Latn-RS" sz="1000" dirty="0">
                <a:latin typeface="Calibri" pitchFamily="34" charset="0"/>
              </a:rPr>
              <a:t> at 3 minutes was not significantly different between the salbutamol arms and  formoterol </a:t>
            </a:r>
            <a:br>
              <a:rPr lang="en-AU" altLang="sr-Latn-RS" sz="1000" dirty="0">
                <a:latin typeface="Calibri" pitchFamily="34" charset="0"/>
              </a:rPr>
            </a:br>
            <a:r>
              <a:rPr lang="en-AU" altLang="sr-Latn-RS" sz="1000" baseline="30000" dirty="0">
                <a:latin typeface="Calibri" pitchFamily="34" charset="0"/>
              </a:rPr>
              <a:t>†</a:t>
            </a:r>
            <a:r>
              <a:rPr lang="en-AU" altLang="sr-Latn-RS" sz="1000" dirty="0">
                <a:latin typeface="Calibri" pitchFamily="34" charset="0"/>
              </a:rPr>
              <a:t>p &lt; 0.001 for salbutamol and formoterol  vs placebo.</a:t>
            </a:r>
          </a:p>
        </p:txBody>
      </p:sp>
    </p:spTree>
    <p:extLst>
      <p:ext uri="{BB962C8B-B14F-4D97-AF65-F5344CB8AC3E}">
        <p14:creationId xmlns:p14="http://schemas.microsoft.com/office/powerpoint/2010/main" val="958774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9EF84B-5B2F-4F09-84CD-DF035A8B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 sz="3600" b="1" dirty="0">
                <a:solidFill>
                  <a:srgbClr val="CC3300"/>
                </a:solidFill>
                <a:cs typeface="Arial" charset="0"/>
              </a:rPr>
              <a:t>MART </a:t>
            </a:r>
            <a:r>
              <a:rPr lang="hr-HR" altLang="en-US" sz="3600" b="1" dirty="0">
                <a:solidFill>
                  <a:srgbClr val="CC3300"/>
                </a:solidFill>
                <a:cs typeface="Arial" charset="0"/>
              </a:rPr>
              <a:t>reducira teške egzacerbacije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32EB6-221B-4750-A7F9-3CD05B0DB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06" y="2181480"/>
            <a:ext cx="8449788" cy="36396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EBE85B-7B28-44BA-8553-6A24340A2CB8}"/>
              </a:ext>
            </a:extLst>
          </p:cNvPr>
          <p:cNvSpPr/>
          <p:nvPr/>
        </p:nvSpPr>
        <p:spPr>
          <a:xfrm>
            <a:off x="686242" y="5915794"/>
            <a:ext cx="1110573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en-GB" altLang="sv-SE" sz="1050" dirty="0"/>
              <a:t>1. </a:t>
            </a:r>
            <a:r>
              <a:rPr lang="en-GB" altLang="sv-SE" sz="1050" dirty="0" err="1"/>
              <a:t>Rabe</a:t>
            </a:r>
            <a:r>
              <a:rPr lang="en-GB" altLang="sv-SE" sz="1050" dirty="0"/>
              <a:t> K, et al. Chest 2006;129:246–56; 2. </a:t>
            </a:r>
            <a:r>
              <a:rPr lang="en-GB" altLang="sv-SE" sz="1050" dirty="0" err="1"/>
              <a:t>Scicchitano</a:t>
            </a:r>
            <a:r>
              <a:rPr lang="en-GB" altLang="sv-SE" sz="1050" dirty="0"/>
              <a:t> R, et al. </a:t>
            </a:r>
            <a:r>
              <a:rPr lang="en-GB" altLang="sv-SE" sz="1050" dirty="0" err="1"/>
              <a:t>Curr</a:t>
            </a:r>
            <a:r>
              <a:rPr lang="en-GB" altLang="sv-SE" sz="1050" dirty="0"/>
              <a:t> Med Res </a:t>
            </a:r>
            <a:r>
              <a:rPr lang="en-GB" altLang="sv-SE" sz="1050" dirty="0" err="1"/>
              <a:t>Opin</a:t>
            </a:r>
            <a:r>
              <a:rPr lang="en-GB" altLang="sv-SE" sz="1050" dirty="0"/>
              <a:t> .2004;20:1403–18; </a:t>
            </a:r>
            <a:br>
              <a:rPr lang="en-GB" altLang="sv-SE" sz="1050" dirty="0"/>
            </a:br>
            <a:r>
              <a:rPr lang="en-GB" altLang="sv-SE" sz="1050" dirty="0"/>
              <a:t>3. </a:t>
            </a:r>
            <a:r>
              <a:rPr lang="en-GB" altLang="sv-SE" sz="1050" dirty="0" err="1"/>
              <a:t>Bousquet</a:t>
            </a:r>
            <a:r>
              <a:rPr lang="en-GB" altLang="sv-SE" sz="1050" dirty="0"/>
              <a:t> J, et al. </a:t>
            </a:r>
            <a:r>
              <a:rPr lang="en-GB" altLang="sv-SE" sz="1050" dirty="0" err="1"/>
              <a:t>Respir</a:t>
            </a:r>
            <a:r>
              <a:rPr lang="en-GB" altLang="sv-SE" sz="1050" dirty="0"/>
              <a:t> Med. 2007;101:2437–46; 4. O'Byrne P, et al. Am J </a:t>
            </a:r>
            <a:r>
              <a:rPr lang="en-GB" altLang="sv-SE" sz="1050" dirty="0" err="1"/>
              <a:t>Respir</a:t>
            </a:r>
            <a:r>
              <a:rPr lang="en-GB" altLang="sv-SE" sz="1050" dirty="0"/>
              <a:t> </a:t>
            </a:r>
            <a:r>
              <a:rPr lang="en-GB" altLang="sv-SE" sz="1050" dirty="0" err="1"/>
              <a:t>Crit</a:t>
            </a:r>
            <a:r>
              <a:rPr lang="en-GB" altLang="sv-SE" sz="1050" dirty="0"/>
              <a:t> Care Med. 2005;171:129–36;</a:t>
            </a:r>
            <a:br>
              <a:rPr lang="en-GB" altLang="sv-SE" sz="1050" dirty="0"/>
            </a:br>
            <a:r>
              <a:rPr lang="en-GB" altLang="sv-SE" sz="1050" dirty="0"/>
              <a:t>5. Kuna P, et al. </a:t>
            </a:r>
            <a:r>
              <a:rPr lang="en-GB" altLang="sv-SE" sz="1050" dirty="0" err="1"/>
              <a:t>Int</a:t>
            </a:r>
            <a:r>
              <a:rPr lang="en-GB" altLang="sv-SE" sz="1050" dirty="0"/>
              <a:t> J </a:t>
            </a:r>
            <a:r>
              <a:rPr lang="en-GB" altLang="sv-SE" sz="1050" dirty="0" err="1"/>
              <a:t>Clin</a:t>
            </a:r>
            <a:r>
              <a:rPr lang="en-GB" altLang="sv-SE" sz="1050" dirty="0"/>
              <a:t> </a:t>
            </a:r>
            <a:r>
              <a:rPr lang="en-GB" altLang="sv-SE" sz="1050" dirty="0" err="1"/>
              <a:t>Pract</a:t>
            </a:r>
            <a:r>
              <a:rPr lang="en-GB" altLang="sv-SE" sz="1050" dirty="0"/>
              <a:t>. 2007;61:725–36; 6. </a:t>
            </a:r>
            <a:r>
              <a:rPr lang="en-GB" altLang="sv-SE" sz="1050" dirty="0" err="1"/>
              <a:t>Rabe</a:t>
            </a:r>
            <a:r>
              <a:rPr lang="en-GB" altLang="sv-SE" sz="1050" dirty="0"/>
              <a:t> K, et al. Lancet 2006;368:744–53.</a:t>
            </a:r>
            <a:endParaRPr lang="en-GB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11425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69231E6B-F219-4DB9-B658-7B9F28678E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8800" y="219834"/>
            <a:ext cx="7678419" cy="5915152"/>
          </a:xfrm>
        </p:spPr>
      </p:pic>
    </p:spTree>
    <p:extLst>
      <p:ext uri="{BB962C8B-B14F-4D97-AF65-F5344CB8AC3E}">
        <p14:creationId xmlns:p14="http://schemas.microsoft.com/office/powerpoint/2010/main" val="1283683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274F19-CD53-4934-BDF0-7A84B78D1E74}"/>
              </a:ext>
            </a:extLst>
          </p:cNvPr>
          <p:cNvSpPr txBox="1"/>
          <p:nvPr/>
        </p:nvSpPr>
        <p:spPr>
          <a:xfrm>
            <a:off x="604838" y="442882"/>
            <a:ext cx="8291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124679"/>
                </a:solidFill>
                <a:latin typeface="Arial" panose="020B0604020202020204" pitchFamily="34" charset="0"/>
              </a:rPr>
              <a:t>Track 1, Steps 3–5</a:t>
            </a:r>
            <a:r>
              <a:rPr lang="en-US" sz="2000" b="0" i="0" u="none" strike="noStrike" baseline="0" dirty="0">
                <a:solidFill>
                  <a:srgbClr val="124679"/>
                </a:solidFill>
                <a:latin typeface="Arial" panose="020B0604020202020204" pitchFamily="34" charset="0"/>
              </a:rPr>
              <a:t>: Maintenance and reliever therapy (MART)</a:t>
            </a:r>
            <a:endParaRPr lang="bs-Latn-B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76597-E5C3-4754-84C1-8B67F662BBA6}"/>
              </a:ext>
            </a:extLst>
          </p:cNvPr>
          <p:cNvSpPr txBox="1"/>
          <p:nvPr/>
        </p:nvSpPr>
        <p:spPr>
          <a:xfrm>
            <a:off x="866775" y="1223698"/>
            <a:ext cx="93964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7182B"/>
                </a:solidFill>
                <a:latin typeface="Arial" panose="020B0604020202020204" pitchFamily="34" charset="0"/>
              </a:rPr>
              <a:t>MART with ICS-formoterol reduces severe exacerbations compared with ICS or ICS-LABA plus SABA reliever, with similar symptom control</a:t>
            </a:r>
            <a:endParaRPr lang="bs-Latn-BA" sz="1800" b="1" i="0" u="none" strike="noStrike" baseline="0" dirty="0">
              <a:solidFill>
                <a:srgbClr val="07182B"/>
              </a:solidFill>
              <a:latin typeface="Arial" panose="020B0604020202020204" pitchFamily="34" charset="0"/>
            </a:endParaRPr>
          </a:p>
          <a:p>
            <a:r>
              <a:rPr lang="bs-Latn-BA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Confirmed by regulatory studies and pragmatic open-label studies, n~30,000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7182B"/>
                </a:solidFill>
                <a:latin typeface="Arial" panose="020B0604020202020204" pitchFamily="34" charset="0"/>
              </a:rPr>
              <a:t>Both budesonide and formoterol contribute to the reduction in severe exacerbations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A41E5-5277-4820-A90C-6E0B82FE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70" y="2577915"/>
            <a:ext cx="9725025" cy="3123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B4F9E-1116-4BCE-8DDE-1E43FD75537A}"/>
              </a:ext>
            </a:extLst>
          </p:cNvPr>
          <p:cNvSpPr txBox="1"/>
          <p:nvPr/>
        </p:nvSpPr>
        <p:spPr>
          <a:xfrm>
            <a:off x="1682869" y="6207369"/>
            <a:ext cx="8255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GINA. Global </a:t>
            </a:r>
            <a:r>
              <a:rPr lang="hr-HR" sz="1000" dirty="0" err="1"/>
              <a:t>Strategy</a:t>
            </a:r>
            <a:r>
              <a:rPr lang="hr-HR" sz="1000" dirty="0"/>
              <a:t> </a:t>
            </a:r>
            <a:r>
              <a:rPr lang="hr-HR" sz="1000" dirty="0" err="1"/>
              <a:t>Asthma</a:t>
            </a:r>
            <a:r>
              <a:rPr lang="hr-HR" sz="1000" dirty="0"/>
              <a:t> Management </a:t>
            </a:r>
            <a:r>
              <a:rPr lang="hr-HR" sz="1000" dirty="0" err="1"/>
              <a:t>and</a:t>
            </a:r>
            <a:r>
              <a:rPr lang="hr-HR" sz="1000" dirty="0"/>
              <a:t> </a:t>
            </a:r>
            <a:r>
              <a:rPr lang="hr-HR" sz="1000" dirty="0" err="1"/>
              <a:t>Prevention</a:t>
            </a:r>
            <a:r>
              <a:rPr lang="hr-HR" sz="1000" dirty="0"/>
              <a:t>, 2023. </a:t>
            </a:r>
            <a:r>
              <a:rPr lang="hr-HR" sz="1000" dirty="0" err="1"/>
              <a:t>Updated</a:t>
            </a:r>
            <a:r>
              <a:rPr lang="hr-HR" sz="1000" dirty="0"/>
              <a:t> </a:t>
            </a:r>
            <a:r>
              <a:rPr lang="hr-HR" sz="1000" dirty="0" err="1"/>
              <a:t>July</a:t>
            </a:r>
            <a:r>
              <a:rPr lang="hr-HR" sz="1000" dirty="0"/>
              <a:t> 2023. Dostupno na URL adresi: https://ginasthma.org/wp-content/uploads/2023/07/GINA-2023-Full-report-23_07_06-WMS.pdf. Datum pristupa informaciji: 5.3.2024. </a:t>
            </a:r>
          </a:p>
        </p:txBody>
      </p:sp>
    </p:spTree>
    <p:extLst>
      <p:ext uri="{BB962C8B-B14F-4D97-AF65-F5344CB8AC3E}">
        <p14:creationId xmlns:p14="http://schemas.microsoft.com/office/powerpoint/2010/main" val="9898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3D1B125-3200-475B-A023-DEDC3EDC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/>
              <a:t>Je li MART pristup moguć i s formoterolom i sa salmeterolom?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1E3523-1B4F-4EBF-8978-EDB4D1AC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NE!</a:t>
            </a:r>
          </a:p>
          <a:p>
            <a:pPr lvl="1">
              <a:defRPr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MART je moguć samo s kombinacijom koja sadrži </a:t>
            </a:r>
            <a:r>
              <a:rPr lang="hr-HR" sz="1800" dirty="0" err="1">
                <a:solidFill>
                  <a:schemeClr val="accent1">
                    <a:lumMod val="50000"/>
                  </a:schemeClr>
                </a:solidFill>
              </a:rPr>
              <a:t>formoterol</a:t>
            </a:r>
            <a:endParaRPr lang="hr-HR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Zašto?</a:t>
            </a:r>
          </a:p>
          <a:p>
            <a:pPr lvl="1">
              <a:defRPr/>
            </a:pP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Salmeterol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ima spor nastup djelovanja</a:t>
            </a:r>
          </a:p>
          <a:p>
            <a:pPr lvl="1">
              <a:defRPr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ormoterol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ima brz nastup djelovanja poput SABA-e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71F48-CB97-432F-8DEB-1A709CA2E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0374" t="43591" r="21756" b="22767"/>
          <a:stretch/>
        </p:blipFill>
        <p:spPr>
          <a:xfrm>
            <a:off x="6685539" y="2050869"/>
            <a:ext cx="5506461" cy="3737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C871F4-B8AF-41BE-8786-18FFB7DA00E8}"/>
              </a:ext>
            </a:extLst>
          </p:cNvPr>
          <p:cNvSpPr/>
          <p:nvPr/>
        </p:nvSpPr>
        <p:spPr>
          <a:xfrm>
            <a:off x="8543108" y="2050869"/>
            <a:ext cx="1698171" cy="3853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3779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205493-721C-488C-8680-E354AE78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s-Latn-B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Egzacerbacije astme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B906EA-4B42-4BBE-83E3-AD42A318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Pojava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simptoma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u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astmi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je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udružena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ne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samo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bronhokonstrikcijom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već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razbuktavanjem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inflamacije</a:t>
            </a:r>
            <a:r>
              <a:rPr lang="hr-BA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altLang="sr-Latn-R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U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realnom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životu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kad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nastane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pogoršanje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kontrole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astme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pacijenti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radije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posežu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</a:t>
            </a:r>
            <a:r>
              <a:rPr lang="en-US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 SABA</a:t>
            </a:r>
            <a:r>
              <a:rPr lang="bs-Latn-BA" altLang="sr-Latn-RS" dirty="0">
                <a:latin typeface="Calibri Light" panose="020F0302020204030204" pitchFamily="34" charset="0"/>
                <a:cs typeface="Calibri Light" panose="020F0302020204030204" pitchFamily="34" charset="0"/>
              </a:rPr>
              <a:t>-om.</a:t>
            </a:r>
            <a:endParaRPr lang="en-US" altLang="sr-Latn-R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bs-Latn-BA" altLang="sr-Latn-RS" sz="11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SABA ne d</a:t>
            </a:r>
            <a:r>
              <a:rPr lang="bs-Latn-BA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en-US" altLang="sr-Latn-RS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eluj</a:t>
            </a:r>
            <a:r>
              <a:rPr lang="bs-Latn-BA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inflamaciju</a:t>
            </a:r>
            <a:r>
              <a:rPr lang="en-US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koja</a:t>
            </a:r>
            <a:r>
              <a:rPr lang="en-US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uzrokuje</a:t>
            </a:r>
            <a:r>
              <a:rPr lang="en-US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pogoršanje</a:t>
            </a:r>
            <a:r>
              <a:rPr lang="en-US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sr-Latn-RS" b="1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simptoma</a:t>
            </a:r>
            <a:r>
              <a:rPr lang="hr-BA" altLang="sr-Latn-R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bs-Latn-BA" altLang="sr-Latn-RS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sr-Latn-CS" altLang="en-US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531C7-3B9D-408C-9471-BF34C3A8D5D1}"/>
              </a:ext>
            </a:extLst>
          </p:cNvPr>
          <p:cNvSpPr/>
          <p:nvPr/>
        </p:nvSpPr>
        <p:spPr>
          <a:xfrm>
            <a:off x="702732" y="4507022"/>
            <a:ext cx="10651068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altLang="sr-Latn-RS" sz="3200" b="1" dirty="0">
                <a:solidFill>
                  <a:srgbClr val="C00000"/>
                </a:solidFill>
              </a:rPr>
              <a:t>Ključ za uspješnu kontrolu astme leži u liječenju inflamacije svakom inhalacijom ICS-a!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68A02A5-DBCC-402F-8367-A543BCDFE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9186"/>
            <a:ext cx="2680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>
                <a:latin typeface="+mj-lt"/>
                <a:ea typeface="Gulim" pitchFamily="34" charset="-127"/>
              </a:rPr>
              <a:t>Rabe</a:t>
            </a:r>
            <a:r>
              <a:rPr lang="en-US" altLang="en-US" sz="1000" dirty="0">
                <a:latin typeface="+mj-lt"/>
                <a:ea typeface="Gulim" pitchFamily="34" charset="-127"/>
              </a:rPr>
              <a:t> KF, et al. Lancet 2006;368:744–753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>
                <a:latin typeface="+mj-lt"/>
              </a:rPr>
              <a:t>Bousquet</a:t>
            </a:r>
            <a:r>
              <a:rPr lang="en-US" altLang="en-US" sz="1000" dirty="0">
                <a:latin typeface="+mj-lt"/>
              </a:rPr>
              <a:t> J, et al. </a:t>
            </a:r>
            <a:r>
              <a:rPr lang="en-US" altLang="en-US" sz="1000" dirty="0" err="1">
                <a:latin typeface="+mj-lt"/>
              </a:rPr>
              <a:t>Respir</a:t>
            </a:r>
            <a:r>
              <a:rPr lang="en-US" altLang="en-US" sz="1000" dirty="0">
                <a:latin typeface="+mj-lt"/>
              </a:rPr>
              <a:t> Med 2007;101:2437</a:t>
            </a:r>
            <a:r>
              <a:rPr lang="en-GB" altLang="en-US" sz="1000" dirty="0">
                <a:latin typeface="+mj-lt"/>
              </a:rPr>
              <a:t>–2446</a:t>
            </a:r>
            <a:r>
              <a:rPr lang="en-US" altLang="en-US" sz="1000" dirty="0">
                <a:latin typeface="+mj-lt"/>
                <a:ea typeface="Gulim" pitchFamily="34" charset="-127"/>
              </a:rPr>
              <a:t>.</a:t>
            </a:r>
            <a:endParaRPr lang="en-GB" altLang="en-US" sz="1000" dirty="0">
              <a:latin typeface="+mj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5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668F9A-7448-4F7A-9BFE-71A035F4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Problematika: Prevelika </a:t>
            </a:r>
            <a:r>
              <a:rPr lang="hr-HR" dirty="0"/>
              <a:t>upotreba</a:t>
            </a:r>
            <a:r>
              <a:rPr lang="hr-HR" dirty="0">
                <a:solidFill>
                  <a:srgbClr val="C00000"/>
                </a:solidFill>
              </a:rPr>
              <a:t> SABA-e, nedovoljna upotreba ICS-a…</a:t>
            </a:r>
          </a:p>
        </p:txBody>
      </p:sp>
      <p:pic>
        <p:nvPicPr>
          <p:cNvPr id="5" name="Picture 4" descr="Understanding asthma pathophysiology, diagnosis, and management - American  Nurse">
            <a:extLst>
              <a:ext uri="{FF2B5EF4-FFF2-40B4-BE49-F238E27FC236}">
                <a16:creationId xmlns:a16="http://schemas.microsoft.com/office/drawing/2014/main" id="{B08DB1C7-3730-4927-BEDC-1C9BABC69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/>
          <a:stretch/>
        </p:blipFill>
        <p:spPr bwMode="auto">
          <a:xfrm>
            <a:off x="0" y="1593537"/>
            <a:ext cx="8355051" cy="45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13713A-605C-4263-93D3-C9A6A6F12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911834"/>
              </p:ext>
            </p:extLst>
          </p:nvPr>
        </p:nvGraphicFramePr>
        <p:xfrm>
          <a:off x="6298019" y="2036260"/>
          <a:ext cx="5751989" cy="370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B8F9A07-0F69-4752-8DDC-90544E7BB4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03" t="57860" r="7088" b="14489"/>
          <a:stretch/>
        </p:blipFill>
        <p:spPr>
          <a:xfrm>
            <a:off x="6031541" y="4949243"/>
            <a:ext cx="6160459" cy="18246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5240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D1101A-FDA4-4023-A881-537E8132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4400" b="1" kern="0" dirty="0">
                <a:solidFill>
                  <a:srgbClr val="C00000"/>
                </a:solidFill>
                <a:latin typeface="Teva Sans" panose="020B0604030202020203" pitchFamily="34" charset="-18"/>
                <a:cs typeface="Calibri" panose="020F0502020204030204" pitchFamily="34" charset="0"/>
              </a:rPr>
              <a:t>Osnovi cilj liječenja astme </a:t>
            </a:r>
            <a:endParaRPr lang="sr-Latn-RS" dirty="0">
              <a:solidFill>
                <a:srgbClr val="C00000"/>
              </a:solidFill>
              <a:latin typeface="Teva Sans" panose="020B0604030202020203" pitchFamily="34" charset="-18"/>
              <a:cs typeface="Calibri" panose="020F0502020204030204" pitchFamily="34" charset="0"/>
            </a:endParaRPr>
          </a:p>
        </p:txBody>
      </p:sp>
      <p:pic>
        <p:nvPicPr>
          <p:cNvPr id="5" name="Content Placeholder 4" descr="Резултат слика за aim">
            <a:extLst>
              <a:ext uri="{FF2B5EF4-FFF2-40B4-BE49-F238E27FC236}">
                <a16:creationId xmlns:a16="http://schemas.microsoft.com/office/drawing/2014/main" id="{148E91AE-D826-4486-851E-A0730EFC1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229644"/>
            <a:ext cx="49720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7EDFC06-EB69-484F-AAFE-DD71371BE752}"/>
              </a:ext>
            </a:extLst>
          </p:cNvPr>
          <p:cNvSpPr txBox="1">
            <a:spLocks noChangeArrowheads="1"/>
          </p:cNvSpPr>
          <p:nvPr/>
        </p:nvSpPr>
        <p:spPr>
          <a:xfrm>
            <a:off x="1779260" y="5257625"/>
            <a:ext cx="941429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Latn-CS" sz="3600" b="1" u="sng" dirty="0">
                <a:solidFill>
                  <a:srgbClr val="C00000"/>
                </a:solidFill>
                <a:latin typeface="Teva Sans" panose="020B0604030202020203" pitchFamily="34" charset="-18"/>
                <a:cs typeface="Times New Roman" panose="02020603050405020304" pitchFamily="18" charset="0"/>
              </a:rPr>
              <a:t>postići i održati</a:t>
            </a:r>
            <a:r>
              <a:rPr lang="sr-Latn-CS" sz="3600" b="1" dirty="0">
                <a:solidFill>
                  <a:srgbClr val="C00000"/>
                </a:solidFill>
                <a:latin typeface="Teva Sans" panose="020B0604030202020203" pitchFamily="34" charset="-18"/>
                <a:cs typeface="Times New Roman" panose="02020603050405020304" pitchFamily="18" charset="0"/>
              </a:rPr>
              <a:t> dobru kontrolu bolesti</a:t>
            </a:r>
          </a:p>
        </p:txBody>
      </p:sp>
    </p:spTree>
    <p:extLst>
      <p:ext uri="{BB962C8B-B14F-4D97-AF65-F5344CB8AC3E}">
        <p14:creationId xmlns:p14="http://schemas.microsoft.com/office/powerpoint/2010/main" val="368375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98147-E132-4C64-943D-A83AFBF9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01" y="535578"/>
            <a:ext cx="6640522" cy="53256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34DF8F-7388-4F2E-A877-5A24EE37822C}"/>
              </a:ext>
            </a:extLst>
          </p:cNvPr>
          <p:cNvSpPr txBox="1">
            <a:spLocks/>
          </p:cNvSpPr>
          <p:nvPr/>
        </p:nvSpPr>
        <p:spPr>
          <a:xfrm>
            <a:off x="2957108" y="4585557"/>
            <a:ext cx="5852360" cy="7489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latin typeface="Teva Sans" panose="020B0604030202020203" pitchFamily="34" charset="-18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19741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667647-43B6-409E-9F70-D37806EDC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489" y="1159477"/>
            <a:ext cx="8782494" cy="3688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C82C6-465D-48F2-9EA4-CD711CD38E91}"/>
              </a:ext>
            </a:extLst>
          </p:cNvPr>
          <p:cNvSpPr txBox="1"/>
          <p:nvPr/>
        </p:nvSpPr>
        <p:spPr>
          <a:xfrm>
            <a:off x="657446" y="5262587"/>
            <a:ext cx="10877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Upotreba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SABA-e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kod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osoba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blagom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i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umjerenom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do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teškom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astmom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u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evropskim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zemljama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. U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Njemačkoj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je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analiza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bila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zasnovana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samo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na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osobama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liječenim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GP-om (</a:t>
            </a:r>
            <a:r>
              <a:rPr lang="en-US" b="0" i="1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n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= 29.636).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Koraci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liječenja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su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bazirani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na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GINA 2018 za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sve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zemlje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osim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u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Velikoj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Britaniji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(BTS 2016). </a:t>
            </a:r>
            <a:r>
              <a:rPr lang="en-US" b="0" i="1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BTS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Britansko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torakalno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društvo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b="0" i="1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GINA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Globalna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inicijativa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za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astmu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porodični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ljekar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b="0" i="1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opće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prakse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b="0" i="1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SABA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kratkodjelujući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l-GR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β 2-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agonist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C629-BE20-4FFB-98FD-D2F3AF7A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4CDB3-C3B9-4EC6-A491-7556D6A2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effectLst/>
              </a:rPr>
              <a:t>Glavni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cilj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</a:t>
            </a:r>
            <a:endParaRPr lang="bs-Latn-BA" dirty="0"/>
          </a:p>
          <a:p>
            <a:r>
              <a:rPr lang="en-US" dirty="0" err="1"/>
              <a:t>Kvantificirati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</a:t>
            </a:r>
            <a:r>
              <a:rPr lang="bs-Latn-BA" dirty="0"/>
              <a:t>istemski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povezanost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prekomjerne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SABA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nepovoljnih</a:t>
            </a:r>
            <a:r>
              <a:rPr lang="en-US" dirty="0"/>
              <a:t> </a:t>
            </a:r>
            <a:r>
              <a:rPr lang="en-US" dirty="0" err="1"/>
              <a:t>kliničkih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</a:t>
            </a:r>
            <a:r>
              <a:rPr lang="en-US" dirty="0" err="1"/>
              <a:t>oboljelih</a:t>
            </a:r>
            <a:r>
              <a:rPr lang="en-US" dirty="0"/>
              <a:t> od </a:t>
            </a:r>
            <a:r>
              <a:rPr lang="en-US" dirty="0" err="1"/>
              <a:t>astme</a:t>
            </a:r>
            <a:r>
              <a:rPr lang="en-US" dirty="0"/>
              <a:t>.</a:t>
            </a:r>
            <a:endParaRPr lang="bs-Latn-BA" dirty="0"/>
          </a:p>
          <a:p>
            <a:r>
              <a:rPr lang="en-US" dirty="0" err="1"/>
              <a:t>Sintetizirati</a:t>
            </a:r>
            <a:r>
              <a:rPr lang="en-US" dirty="0"/>
              <a:t> </a:t>
            </a:r>
            <a:r>
              <a:rPr lang="en-US" dirty="0" err="1"/>
              <a:t>najnovije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err="1"/>
              <a:t>kliničke</a:t>
            </a:r>
            <a:r>
              <a:rPr lang="en-US" dirty="0"/>
              <a:t> </a:t>
            </a:r>
            <a:r>
              <a:rPr lang="en-US" dirty="0" err="1"/>
              <a:t>dokaze</a:t>
            </a:r>
            <a:r>
              <a:rPr lang="en-US" dirty="0"/>
              <a:t>.</a:t>
            </a:r>
            <a:endParaRPr lang="bs-Latn-BA" dirty="0"/>
          </a:p>
          <a:p>
            <a:r>
              <a:rPr lang="en-US" dirty="0" err="1"/>
              <a:t>Uporediti</a:t>
            </a:r>
            <a:r>
              <a:rPr lang="en-US" dirty="0"/>
              <a:t> </a:t>
            </a:r>
            <a:r>
              <a:rPr lang="en-US" dirty="0" err="1"/>
              <a:t>rizike</a:t>
            </a:r>
            <a:r>
              <a:rPr lang="en-US" dirty="0"/>
              <a:t> </a:t>
            </a:r>
            <a:r>
              <a:rPr lang="en-US" dirty="0" err="1"/>
              <a:t>egzacerbacija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komplikacija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 s </a:t>
            </a:r>
            <a:r>
              <a:rPr lang="en-US" dirty="0" err="1"/>
              <a:t>visokom</a:t>
            </a:r>
            <a:r>
              <a:rPr lang="en-US" dirty="0"/>
              <a:t> </a:t>
            </a:r>
            <a:r>
              <a:rPr lang="en-US" dirty="0" err="1"/>
              <a:t>potrošnjom</a:t>
            </a:r>
            <a:r>
              <a:rPr lang="en-US" dirty="0"/>
              <a:t> SABA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pacijente</a:t>
            </a:r>
            <a:r>
              <a:rPr lang="en-US" dirty="0"/>
              <a:t> s </a:t>
            </a:r>
            <a:r>
              <a:rPr lang="en-US" dirty="0" err="1"/>
              <a:t>kontroliranom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.</a:t>
            </a:r>
            <a:endParaRPr lang="bs-Latn-BA" dirty="0"/>
          </a:p>
          <a:p>
            <a:r>
              <a:rPr lang="en-US" dirty="0" err="1"/>
              <a:t>Pružiti</a:t>
            </a:r>
            <a:r>
              <a:rPr lang="en-US" dirty="0"/>
              <a:t> </a:t>
            </a:r>
            <a:r>
              <a:rPr lang="en-US" dirty="0" err="1"/>
              <a:t>smjernice</a:t>
            </a:r>
            <a:r>
              <a:rPr lang="en-US" dirty="0"/>
              <a:t> za </a:t>
            </a:r>
            <a:r>
              <a:rPr lang="en-US" dirty="0" err="1"/>
              <a:t>promjenu</a:t>
            </a:r>
            <a:r>
              <a:rPr lang="en-US" dirty="0"/>
              <a:t> </a:t>
            </a:r>
            <a:r>
              <a:rPr lang="en-US" dirty="0" err="1"/>
              <a:t>globalne</a:t>
            </a:r>
            <a:r>
              <a:rPr lang="en-US" dirty="0"/>
              <a:t> </a:t>
            </a:r>
            <a:r>
              <a:rPr lang="en-US" dirty="0" err="1"/>
              <a:t>kliničke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490BEE-9F11-4267-B78D-EA47AE56F149}"/>
              </a:ext>
            </a:extLst>
          </p:cNvPr>
          <p:cNvSpPr txBox="1">
            <a:spLocks/>
          </p:cNvSpPr>
          <p:nvPr/>
        </p:nvSpPr>
        <p:spPr>
          <a:xfrm>
            <a:off x="1050852" y="5692038"/>
            <a:ext cx="10515600" cy="71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/>
              <a:t>Tsao, C.-L. et al. (2025), </a:t>
            </a:r>
            <a:r>
              <a:rPr lang="en-US" sz="1000" i="1" dirty="0">
                <a:solidFill>
                  <a:srgbClr val="000000"/>
                </a:solidFill>
              </a:rPr>
              <a:t>Adverse Outcomes Associated With Short-Acting Beta-Agonist Overuse in Asthma</a:t>
            </a:r>
            <a:r>
              <a:rPr lang="en-US" sz="1000" dirty="0"/>
              <a:t>; Janson, C. et al. </a:t>
            </a:r>
            <a:r>
              <a:rPr lang="en-US" sz="1000" i="1" dirty="0">
                <a:solidFill>
                  <a:srgbClr val="000000"/>
                </a:solidFill>
              </a:rPr>
              <a:t>Overuse of short-acting β2-agonists in asthma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31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67C7-411D-441E-AA6A-F626999E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63B8-C7FC-4DB0-BF77-435F2796D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 err="1">
                <a:solidFill>
                  <a:srgbClr val="212121"/>
                </a:solidFill>
                <a:effectLst/>
                <a:latin typeface="BlinkMacSystemFont"/>
              </a:rPr>
              <a:t>Metode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BlinkMacSystemFont"/>
              </a:rPr>
              <a:t>:</a:t>
            </a:r>
            <a:r>
              <a:rPr lang="en-US" sz="2400" b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PubMed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, Cochrane Library, EMBASE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Web of Science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baze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podataka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su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pretraživane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za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studije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o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prekomjernoj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upotrebi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SABA (≥ 3 SABA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kanistera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godišnje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)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kod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pacijenata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astmom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, od 1981. do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novembra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2023. </a:t>
            </a:r>
          </a:p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Uključene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su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randomizirane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kontrolisane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studije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(RCT),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kohortne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studije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presječne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studije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Kombinovani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omjeri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rizika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(RR)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izračunati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su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za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dihotomne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mjere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smrtnosti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od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svih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uzroka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akutnih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pogoršanja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koristeći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modele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slučajnim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efektima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i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Mantel-Haenszel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ponderisanje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</a:p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Analize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podgrupa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su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provedene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na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osnovu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dizajna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n-US" sz="2400" b="0" i="0" dirty="0" err="1">
                <a:solidFill>
                  <a:srgbClr val="212121"/>
                </a:solidFill>
                <a:effectLst/>
                <a:latin typeface="BlinkMacSystemFont"/>
              </a:rPr>
              <a:t>studije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BlinkMacSystemFont"/>
              </a:rPr>
              <a:t>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5B62F-C7E4-447A-B209-39D45DFD0A20}"/>
              </a:ext>
            </a:extLst>
          </p:cNvPr>
          <p:cNvSpPr txBox="1"/>
          <p:nvPr/>
        </p:nvSpPr>
        <p:spPr>
          <a:xfrm>
            <a:off x="3047114" y="560476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https://pubmed.ncbi.nlm.nih.gov/31949111/</a:t>
            </a:r>
            <a:endParaRPr lang="bs-Latn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8940-19F9-4879-A304-4285E90CA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16" y="7517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Ključni</a:t>
            </a:r>
            <a:r>
              <a:rPr lang="en-US" b="1" dirty="0"/>
              <a:t> </a:t>
            </a:r>
            <a:r>
              <a:rPr lang="en-US" b="1" dirty="0" err="1"/>
              <a:t>rezultati</a:t>
            </a:r>
            <a:r>
              <a:rPr lang="en-US" b="1" dirty="0"/>
              <a:t>:</a:t>
            </a:r>
            <a:endParaRPr lang="bs-Latn-BA" b="1" dirty="0"/>
          </a:p>
          <a:p>
            <a:pPr marL="0" indent="0">
              <a:buNone/>
            </a:pPr>
            <a:endParaRPr lang="bs-Latn-B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Nepovoljni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klinički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ishodi</a:t>
            </a:r>
            <a:r>
              <a:rPr lang="bs-Latn-BA" b="1" dirty="0">
                <a:solidFill>
                  <a:srgbClr val="FF0000"/>
                </a:solidFill>
              </a:rPr>
              <a:t>-</a:t>
            </a:r>
            <a:r>
              <a:rPr lang="bs-Latn-BA" dirty="0"/>
              <a:t> sistemski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je </a:t>
            </a:r>
            <a:r>
              <a:rPr lang="en-US" dirty="0" err="1"/>
              <a:t>dokazao</a:t>
            </a:r>
            <a:r>
              <a:rPr lang="en-US" dirty="0"/>
              <a:t> </a:t>
            </a:r>
            <a:r>
              <a:rPr lang="en-US" dirty="0" err="1"/>
              <a:t>statistički</a:t>
            </a:r>
            <a:r>
              <a:rPr lang="en-US" dirty="0"/>
              <a:t> </a:t>
            </a:r>
            <a:r>
              <a:rPr lang="en-US" dirty="0" err="1"/>
              <a:t>značajnu</a:t>
            </a:r>
            <a:r>
              <a:rPr lang="en-US" dirty="0"/>
              <a:t> </a:t>
            </a:r>
            <a:r>
              <a:rPr lang="en-US" dirty="0" err="1"/>
              <a:t>korelaciju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prekomjerne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SABA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sljedećih</a:t>
            </a:r>
            <a:r>
              <a:rPr lang="en-US" dirty="0"/>
              <a:t> </a:t>
            </a:r>
            <a:r>
              <a:rPr lang="en-US" dirty="0" err="1"/>
              <a:t>nepovoljnih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:</a:t>
            </a:r>
            <a:endParaRPr lang="bs-Latn-BA" dirty="0"/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00"/>
                </a:solidFill>
                <a:effectLst/>
              </a:rPr>
              <a:t>Povećan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rizik</a:t>
            </a:r>
            <a:r>
              <a:rPr lang="en-US" b="1" dirty="0">
                <a:solidFill>
                  <a:srgbClr val="000000"/>
                </a:solidFill>
                <a:effectLst/>
              </a:rPr>
              <a:t> od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teških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egzacerbacija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</a:t>
            </a:r>
            <a:r>
              <a:rPr lang="en-US" dirty="0" err="1"/>
              <a:t>Pacijenti</a:t>
            </a:r>
            <a:r>
              <a:rPr lang="en-US" dirty="0"/>
              <a:t> koji </a:t>
            </a:r>
            <a:r>
              <a:rPr lang="en-US" dirty="0" err="1"/>
              <a:t>prekomjerno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SABA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višu</a:t>
            </a:r>
            <a:r>
              <a:rPr lang="en-US" dirty="0"/>
              <a:t>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napada</a:t>
            </a:r>
            <a:r>
              <a:rPr lang="en-US" dirty="0"/>
              <a:t> koji </a:t>
            </a:r>
            <a:r>
              <a:rPr lang="en-US" dirty="0" err="1"/>
              <a:t>zahtijevaju</a:t>
            </a:r>
            <a:r>
              <a:rPr lang="en-US" dirty="0"/>
              <a:t> </a:t>
            </a:r>
            <a:r>
              <a:rPr lang="en-US" dirty="0" err="1"/>
              <a:t>hitnu</a:t>
            </a:r>
            <a:r>
              <a:rPr lang="en-US" dirty="0"/>
              <a:t> </a:t>
            </a:r>
            <a:r>
              <a:rPr lang="en-US" dirty="0" err="1"/>
              <a:t>medicinsku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.</a:t>
            </a:r>
            <a:endParaRPr lang="bs-Latn-BA" dirty="0"/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00"/>
                </a:solidFill>
                <a:effectLst/>
              </a:rPr>
              <a:t>Povećan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morbiditet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i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mortalitet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</a:t>
            </a: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hospitalizacije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ekstremnim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, </a:t>
            </a:r>
            <a:r>
              <a:rPr lang="en-US" dirty="0" err="1"/>
              <a:t>povećan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smrtnosti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s </a:t>
            </a:r>
            <a:r>
              <a:rPr lang="en-US" dirty="0" err="1"/>
              <a:t>astmom</a:t>
            </a:r>
            <a:r>
              <a:rPr lang="en-US" dirty="0"/>
              <a:t>.</a:t>
            </a:r>
            <a:endParaRPr lang="bs-Latn-BA" dirty="0"/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0000"/>
                </a:solidFill>
                <a:effectLst/>
              </a:rPr>
              <a:t>Smanjen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odgovor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na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terapiju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</a:t>
            </a:r>
            <a:r>
              <a:rPr lang="en-US" dirty="0" err="1"/>
              <a:t>Dugotrajna</a:t>
            </a:r>
            <a:r>
              <a:rPr lang="en-US" dirty="0"/>
              <a:t> </a:t>
            </a:r>
            <a:r>
              <a:rPr lang="en-US" dirty="0" err="1"/>
              <a:t>pretjerana</a:t>
            </a:r>
            <a:r>
              <a:rPr lang="en-US" dirty="0"/>
              <a:t> </a:t>
            </a:r>
            <a:r>
              <a:rPr lang="en-US" dirty="0" err="1"/>
              <a:t>stimulacija</a:t>
            </a:r>
            <a:r>
              <a:rPr lang="en-US" dirty="0"/>
              <a:t> beta-</a:t>
            </a:r>
            <a:r>
              <a:rPr lang="en-US" dirty="0" err="1"/>
              <a:t>receptora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"down-</a:t>
            </a:r>
            <a:r>
              <a:rPr lang="en-US" dirty="0" err="1"/>
              <a:t>regulacije</a:t>
            </a:r>
            <a:r>
              <a:rPr lang="en-US" dirty="0"/>
              <a:t>"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smanjenog</a:t>
            </a:r>
            <a:r>
              <a:rPr lang="en-US" dirty="0"/>
              <a:t> </a:t>
            </a:r>
            <a:r>
              <a:rPr lang="en-US" dirty="0" err="1"/>
              <a:t>bronhodilatacijskog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.</a:t>
            </a:r>
            <a:endParaRPr lang="bs-Latn-BA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A20FE-CB62-44E9-B85B-45CF76C047A7}"/>
              </a:ext>
            </a:extLst>
          </p:cNvPr>
          <p:cNvSpPr txBox="1"/>
          <p:nvPr/>
        </p:nvSpPr>
        <p:spPr>
          <a:xfrm>
            <a:off x="1137685" y="5263967"/>
            <a:ext cx="98457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Tsao, C.-L. et al. (2025). </a:t>
            </a:r>
            <a:r>
              <a:rPr lang="en-US" sz="1200" i="1" dirty="0">
                <a:solidFill>
                  <a:srgbClr val="000000"/>
                </a:solidFill>
                <a:effectLst/>
              </a:rPr>
              <a:t>Adverse Outcomes Associated With Short-Acting Beta-Agonist Overuse in Asthma: A Systematic Review and Meta-Analysis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41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E559-F4CC-4A36-BCC7-5913402F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Kliničke implikacije za svakodnevnu praksu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D6E98-2C9C-48B6-8F8E-0E1009C7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effectLst/>
              </a:rPr>
              <a:t>Promjena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smjernica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hitno</a:t>
            </a:r>
            <a:r>
              <a:rPr lang="en-US" dirty="0"/>
              <a:t> </a:t>
            </a:r>
            <a:r>
              <a:rPr lang="en-US" dirty="0" err="1"/>
              <a:t>napuštanje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je SABA </a:t>
            </a:r>
            <a:r>
              <a:rPr lang="en-US" dirty="0" err="1"/>
              <a:t>jedina</a:t>
            </a:r>
            <a:r>
              <a:rPr lang="en-US" dirty="0"/>
              <a:t> </a:t>
            </a:r>
            <a:r>
              <a:rPr lang="en-US" dirty="0" err="1"/>
              <a:t>terapija</a:t>
            </a:r>
            <a:r>
              <a:rPr lang="en-US" dirty="0"/>
              <a:t> za </a:t>
            </a:r>
            <a:r>
              <a:rPr lang="en-US" dirty="0" err="1"/>
              <a:t>astmu</a:t>
            </a:r>
            <a:endParaRPr lang="bs-Latn-BA" dirty="0"/>
          </a:p>
          <a:p>
            <a:r>
              <a:rPr lang="en-US" b="1" dirty="0" err="1">
                <a:solidFill>
                  <a:srgbClr val="000000"/>
                </a:solidFill>
                <a:effectLst/>
              </a:rPr>
              <a:t>Praćenje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pacijenata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</a:t>
            </a:r>
            <a:r>
              <a:rPr lang="en-US" dirty="0" err="1"/>
              <a:t>ljekari</a:t>
            </a:r>
            <a:r>
              <a:rPr lang="en-US" dirty="0"/>
              <a:t> </a:t>
            </a:r>
            <a:r>
              <a:rPr lang="en-US" dirty="0" err="1"/>
              <a:t>porodične</a:t>
            </a:r>
            <a:r>
              <a:rPr lang="en-US" dirty="0"/>
              <a:t>  medicine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pulmolozi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propisanih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potrošenih</a:t>
            </a:r>
            <a:r>
              <a:rPr lang="en-US" dirty="0"/>
              <a:t> </a:t>
            </a:r>
            <a:r>
              <a:rPr lang="en-US" dirty="0" err="1"/>
              <a:t>spremnika</a:t>
            </a:r>
            <a:r>
              <a:rPr lang="en-US" dirty="0"/>
              <a:t> SABA</a:t>
            </a:r>
            <a:endParaRPr lang="bs-Latn-BA" dirty="0"/>
          </a:p>
          <a:p>
            <a:r>
              <a:rPr lang="en-US" b="1" dirty="0" err="1">
                <a:solidFill>
                  <a:srgbClr val="000000"/>
                </a:solidFill>
                <a:effectLst/>
              </a:rPr>
              <a:t>Proaktivna</a:t>
            </a:r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edukacija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</a:t>
            </a:r>
            <a:r>
              <a:rPr lang="en-US" dirty="0" err="1"/>
              <a:t>educirati</a:t>
            </a:r>
            <a:r>
              <a:rPr lang="en-US" dirty="0"/>
              <a:t> </a:t>
            </a:r>
            <a:r>
              <a:rPr lang="en-US" dirty="0" err="1"/>
              <a:t>pacijente</a:t>
            </a:r>
            <a:r>
              <a:rPr lang="en-US" dirty="0"/>
              <a:t> o </a:t>
            </a:r>
            <a:r>
              <a:rPr lang="en-US" dirty="0" err="1"/>
              <a:t>opasnostima</a:t>
            </a:r>
            <a:r>
              <a:rPr lang="en-US" dirty="0"/>
              <a:t> "</a:t>
            </a:r>
            <a:r>
              <a:rPr lang="en-US" dirty="0" err="1"/>
              <a:t>olakšavanja</a:t>
            </a:r>
            <a:r>
              <a:rPr lang="en-US" dirty="0"/>
              <a:t>" </a:t>
            </a:r>
            <a:r>
              <a:rPr lang="en-US" dirty="0" err="1"/>
              <a:t>simptoma</a:t>
            </a:r>
            <a:r>
              <a:rPr lang="en-US" dirty="0"/>
              <a:t> bez </a:t>
            </a:r>
            <a:r>
              <a:rPr lang="en-US" dirty="0" err="1"/>
              <a:t>rješavanja</a:t>
            </a:r>
            <a:r>
              <a:rPr lang="en-US" dirty="0"/>
              <a:t> </a:t>
            </a:r>
            <a:r>
              <a:rPr lang="en-US" dirty="0" err="1"/>
              <a:t>upalne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bolesti</a:t>
            </a:r>
            <a:endParaRPr lang="bs-Latn-BA" dirty="0"/>
          </a:p>
          <a:p>
            <a:r>
              <a:rPr lang="en-US" b="1" dirty="0" err="1">
                <a:solidFill>
                  <a:srgbClr val="000000"/>
                </a:solidFill>
                <a:effectLst/>
              </a:rPr>
              <a:t>Optimizacija</a:t>
            </a:r>
            <a:r>
              <a:rPr lang="en-US" b="1" dirty="0">
                <a:solidFill>
                  <a:srgbClr val="000000"/>
                </a:solidFill>
                <a:effectLst/>
              </a:rPr>
              <a:t> ICS </a:t>
            </a:r>
            <a:r>
              <a:rPr lang="en-US" b="1" dirty="0" err="1">
                <a:solidFill>
                  <a:srgbClr val="000000"/>
                </a:solidFill>
                <a:effectLst/>
              </a:rPr>
              <a:t>terapije</a:t>
            </a:r>
            <a:r>
              <a:rPr lang="en-US" b="1" dirty="0">
                <a:solidFill>
                  <a:srgbClr val="000000"/>
                </a:solidFill>
                <a:effectLst/>
              </a:rPr>
              <a:t>:</a:t>
            </a:r>
            <a:r>
              <a:rPr lang="en-US" dirty="0"/>
              <a:t> Rani </a:t>
            </a:r>
            <a:r>
              <a:rPr lang="en-US" dirty="0" err="1"/>
              <a:t>prelazak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inhalacijske</a:t>
            </a:r>
            <a:r>
              <a:rPr lang="en-US" dirty="0"/>
              <a:t> </a:t>
            </a:r>
            <a:r>
              <a:rPr lang="en-US" dirty="0" err="1"/>
              <a:t>kortikosteroide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ICS-MART </a:t>
            </a:r>
            <a:r>
              <a:rPr lang="en-US" dirty="0" err="1"/>
              <a:t>strategiju</a:t>
            </a:r>
            <a:r>
              <a:rPr lang="en-US" dirty="0"/>
              <a:t>)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temelj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astme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DC8B5-3C47-4D01-8D1C-BDC37FA319E4}"/>
              </a:ext>
            </a:extLst>
          </p:cNvPr>
          <p:cNvSpPr txBox="1"/>
          <p:nvPr/>
        </p:nvSpPr>
        <p:spPr>
          <a:xfrm>
            <a:off x="1095155" y="5668004"/>
            <a:ext cx="98457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Tsao, C.-L. et al. (2025). </a:t>
            </a:r>
            <a:r>
              <a:rPr lang="en-US" sz="1200" i="1" dirty="0">
                <a:solidFill>
                  <a:srgbClr val="000000"/>
                </a:solidFill>
                <a:effectLst/>
              </a:rPr>
              <a:t>Adverse Outcomes Associated With Short-Acting Beta-Agonist Overuse in Asthma: A Systematic Review and Meta-Analysis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68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145F-8DF7-4BD3-BE11-3372CC11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LIJČENJE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3046-5238-4530-B7B8-B8EE48B94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bs-Latn-BA" sz="2800" dirty="0"/>
              <a:t>Kod novootkrivenih bolesnika određuje se stepen težine bolesti i započinje liječenje prema GINA smjernicama, a daljnja prilagodba liječenja provodi se ovisno o kontroli bolesti. </a:t>
            </a:r>
            <a:br>
              <a:rPr lang="bs-Latn-BA" sz="2800" dirty="0"/>
            </a:br>
            <a:br>
              <a:rPr lang="bs-Latn-BA" sz="2800" dirty="0"/>
            </a:br>
            <a:br>
              <a:rPr lang="bs-Latn-BA" sz="2800" dirty="0"/>
            </a:br>
            <a:r>
              <a:rPr lang="bs-Latn-BA" sz="2800" dirty="0"/>
              <a:t>Adekvatno liječena bolest podrazumijeva </a:t>
            </a:r>
            <a:r>
              <a:rPr lang="bs-Latn-BA" sz="2800" b="1" dirty="0"/>
              <a:t>kontrolu simptoma </a:t>
            </a:r>
            <a:r>
              <a:rPr lang="bs-Latn-BA" sz="2800" dirty="0"/>
              <a:t>(minimalni broj hroničnih simptoma, uključujući i noćne, minimalni broj egzacerbacija i hitnih posjeta doktoru, minimalne potrebe za simptomatskim lijekovima, kao i minimalne nuspojave lijekova) i </a:t>
            </a:r>
            <a:r>
              <a:rPr lang="bs-Latn-BA" sz="2800" b="1" dirty="0"/>
              <a:t>kontrolu plućne funkcije </a:t>
            </a:r>
            <a:r>
              <a:rPr lang="bs-Latn-BA" sz="2800" dirty="0"/>
              <a:t>(varijabilnosti plućne funkcije </a:t>
            </a:r>
            <a:r>
              <a:rPr lang="pl-PL" sz="2800" dirty="0"/>
              <a:t>&lt; 20 % u odnosu na zdrave pojedince). (</a:t>
            </a:r>
            <a:r>
              <a:rPr lang="pl-PL" dirty="0"/>
              <a:t>7</a:t>
            </a:r>
            <a:r>
              <a:rPr lang="pl-PL" sz="2800" dirty="0"/>
              <a:t>)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264D05-C477-4FC3-BB3E-7FA04552296A}"/>
              </a:ext>
            </a:extLst>
          </p:cNvPr>
          <p:cNvSpPr txBox="1">
            <a:spLocks/>
          </p:cNvSpPr>
          <p:nvPr/>
        </p:nvSpPr>
        <p:spPr>
          <a:xfrm>
            <a:off x="523108" y="6176206"/>
            <a:ext cx="11145784" cy="31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prstClr val="black"/>
                </a:solidFill>
                <a:ea typeface="+mj-ea"/>
                <a:cs typeface="+mj-cs"/>
              </a:rPr>
              <a:t>(7) </a:t>
            </a:r>
            <a:r>
              <a:rPr lang="bs-Latn-BA" sz="1200" dirty="0">
                <a:solidFill>
                  <a:prstClr val="black"/>
                </a:solidFill>
                <a:ea typeface="+mj-ea"/>
                <a:cs typeface="+mj-cs"/>
              </a:rPr>
              <a:t>Gargo A. Astma u djece. Acta Med Croatica. 2011;65:169-179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4041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2352</Words>
  <Application>Microsoft Office PowerPoint</Application>
  <PresentationFormat>Widescreen</PresentationFormat>
  <Paragraphs>156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MS PGothic</vt:lpstr>
      <vt:lpstr>Arial</vt:lpstr>
      <vt:lpstr>BlinkMacSystemFont</vt:lpstr>
      <vt:lpstr>Calibri</vt:lpstr>
      <vt:lpstr>Calibri Light</vt:lpstr>
      <vt:lpstr>Cambria</vt:lpstr>
      <vt:lpstr>Teva Sans</vt:lpstr>
      <vt:lpstr>TevaSans</vt:lpstr>
      <vt:lpstr>Office Theme</vt:lpstr>
      <vt:lpstr>Procjena kontrole astme: ACT, SABA overuse i rizik od egzacerbacije – pristup antiinflamatornim inhalerima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Kliničke implikacije za svakodnevnu praksu</vt:lpstr>
      <vt:lpstr>LIJČENJE</vt:lpstr>
      <vt:lpstr>LIJČENJE</vt:lpstr>
      <vt:lpstr>Činjenice o kontroli astme </vt:lpstr>
      <vt:lpstr>PowerPoint Presentation</vt:lpstr>
      <vt:lpstr>Klinička obilježja egzacerbacije astme</vt:lpstr>
      <vt:lpstr>SABA OVERUSE - zabrinjavajuća činjenica?</vt:lpstr>
      <vt:lpstr>Šta je zabrinjavajuća činjenica?</vt:lpstr>
      <vt:lpstr>Pretjerana ovisnost pacijenata o SABA-i i nedovoljna upotreba ICS-a u liječenju astme</vt:lpstr>
      <vt:lpstr>FACET studija – astma egzacerbacije</vt:lpstr>
      <vt:lpstr>Kako praktično procjeniti kontrolu astme? </vt:lpstr>
      <vt:lpstr>Astma kontrol test – standardna procjena </vt:lpstr>
      <vt:lpstr>PowerPoint Presentation</vt:lpstr>
      <vt:lpstr>Interpretacija rezultata</vt:lpstr>
      <vt:lpstr>Limitacije ACT-a</vt:lpstr>
      <vt:lpstr>Faktori rizika za egzacerbacije</vt:lpstr>
      <vt:lpstr>Utjecaj adherencije i inhalacijske tehnike na kliničke ishode </vt:lpstr>
      <vt:lpstr>Adherencija i SABA ?</vt:lpstr>
      <vt:lpstr>PowerPoint Presentation</vt:lpstr>
      <vt:lpstr> (2) Global Initiative for Asthma. Global Strategy for Asthma Managment and Prevention. 2021. Dostupno na: https://ginasthma.org/wp-content/uploads/2021/06/GINA-2021-main-report-June-2021wms.pdf , pristupljeno: 2021. </vt:lpstr>
      <vt:lpstr>Formoterol kao lijek za brzo otklanjanje tegoba </vt:lpstr>
      <vt:lpstr>MART reducira teške egzacerbacije</vt:lpstr>
      <vt:lpstr>PowerPoint Presentation</vt:lpstr>
      <vt:lpstr>Je li MART pristup moguć i s formoterolom i sa salmeterolom?</vt:lpstr>
      <vt:lpstr>Egzacerbacije astme</vt:lpstr>
      <vt:lpstr>Problematika: Prevelika upotreba SABA-e, nedovoljna upotreba ICS-a…</vt:lpstr>
      <vt:lpstr>Osnovi cilj liječenja astme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edotech48@gmail.com</dc:creator>
  <cp:lastModifiedBy>Bakir Mehic</cp:lastModifiedBy>
  <cp:revision>40</cp:revision>
  <dcterms:created xsi:type="dcterms:W3CDTF">2026-04-21T12:50:32Z</dcterms:created>
  <dcterms:modified xsi:type="dcterms:W3CDTF">2026-04-24T15:31:52Z</dcterms:modified>
</cp:coreProperties>
</file>