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2" r:id="rId5"/>
    <p:sldId id="259" r:id="rId6"/>
    <p:sldId id="261" r:id="rId7"/>
    <p:sldId id="291" r:id="rId8"/>
    <p:sldId id="290" r:id="rId9"/>
    <p:sldId id="280" r:id="rId10"/>
    <p:sldId id="262" r:id="rId11"/>
    <p:sldId id="279" r:id="rId12"/>
    <p:sldId id="263" r:id="rId13"/>
    <p:sldId id="282" r:id="rId14"/>
    <p:sldId id="264" r:id="rId15"/>
    <p:sldId id="283" r:id="rId16"/>
    <p:sldId id="265" r:id="rId17"/>
    <p:sldId id="284" r:id="rId18"/>
    <p:sldId id="294" r:id="rId19"/>
    <p:sldId id="293" r:id="rId20"/>
    <p:sldId id="285" r:id="rId21"/>
    <p:sldId id="266" r:id="rId22"/>
    <p:sldId id="267" r:id="rId23"/>
    <p:sldId id="289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74" r:id="rId32"/>
    <p:sldId id="277" r:id="rId33"/>
    <p:sldId id="276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76" y="53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74B5-ADFD-4EF7-8DAD-2053FC48419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88AF-47B1-4048-A185-610D04D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9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6MWD, 6-minute walk distance;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BNP, B-type natriuretic peptide; CPET, cardiopulmonary exercise testing; ERS, European Respiratory Society; ESC, European Society of Cardiology; </a:t>
            </a:r>
            <a:r>
              <a:rPr lang="en-US" i="1" dirty="0"/>
              <a:t>HF, heart failure;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NT-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proBNP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N-terminal pro–B-type natriuretic peptide; WHO FC, World Health Organization functional class.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397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CI, cardiac index; ERS, European Respiratory Society; ESC, European Society of Cardiology; RA, right atrium; RAP, right arterial pressure; RVEF, right ventricular ejection fraction; RVESVI, right ventricular end-systolic volume index; SVI, stroke volume index; TAPSE/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sPAP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1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tricuspid annular plane systolic excursion/systolic pulmonary arterial pressure </a:t>
            </a:r>
            <a:r>
              <a:rPr lang="en-US" b="0" i="1" dirty="0" smtClean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ratio</a:t>
            </a:r>
            <a:r>
              <a:rPr lang="bs-Latn-BA" b="0" i="1" dirty="0" smtClean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;</a:t>
            </a:r>
            <a:r>
              <a:rPr lang="bs-Latn-BA" b="0" i="1" baseline="0" dirty="0" smtClean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SvO2 Mixed venous oxygen saturation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690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6MWD, 6-minute walk distance;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BNP, B-type natriuretic peptide;  NT-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proBNP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N-terminal pro–B-type natriuretic peptide; WHO FC, World Health Organization functional class.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41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88AF-47B1-4048-A185-610D04D3EE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Hazard ratio (HR) je </a:t>
            </a:r>
            <a:r>
              <a:rPr lang="en-US" dirty="0" err="1" smtClean="0"/>
              <a:t>mjera</a:t>
            </a:r>
            <a:r>
              <a:rPr lang="en-US" dirty="0" smtClean="0"/>
              <a:t> </a:t>
            </a:r>
            <a:r>
              <a:rPr lang="en-US" dirty="0" err="1" smtClean="0"/>
              <a:t>udjela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od </a:t>
            </a:r>
            <a:r>
              <a:rPr lang="en-US" dirty="0" err="1" smtClean="0"/>
              <a:t>događaja</a:t>
            </a:r>
            <a:r>
              <a:rPr lang="bs-Latn-BA" dirty="0" smtClean="0"/>
              <a:t> -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 &lt; 1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 smanjen rizik</a:t>
            </a:r>
            <a:r>
              <a:rPr lang="bs-Latn-B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NT-</a:t>
            </a:r>
            <a:r>
              <a:rPr lang="en-US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proBNP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N-terminal pro–B-type natriuretic peptide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88AF-47B1-4048-A185-610D04D3EE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RAP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atrial pressure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CI – Cardiac index, </a:t>
            </a:r>
            <a:r>
              <a:rPr lang="bs-Latn-BA" dirty="0" smtClean="0"/>
              <a:t>SVI 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 volume index</a:t>
            </a:r>
            <a:r>
              <a:rPr lang="bs-Latn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(Indeks udarnog volumena), PVR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 vascular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88AF-47B1-4048-A185-610D04D3EE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EAEA-717D-44F5-80D6-1BDE4620625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5897-12A8-449F-8A58-B81FF533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5073"/>
            <a:ext cx="9144000" cy="2387600"/>
          </a:xfrm>
        </p:spPr>
        <p:txBody>
          <a:bodyPr/>
          <a:lstStyle/>
          <a:p>
            <a:r>
              <a:rPr lang="bs-Latn-BA" dirty="0"/>
              <a:t>Tretman plućne arterijske hipertenzije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3040"/>
            <a:ext cx="9144000" cy="1162228"/>
          </a:xfrm>
        </p:spPr>
        <p:txBody>
          <a:bodyPr>
            <a:normAutofit/>
          </a:bodyPr>
          <a:lstStyle/>
          <a:p>
            <a:pPr algn="r"/>
            <a:endParaRPr lang="bs-Latn-BA" dirty="0"/>
          </a:p>
          <a:p>
            <a:r>
              <a:rPr lang="bs-Latn-BA" dirty="0" smtClean="0"/>
              <a:t>					Prof dr Bakir Mehić</a:t>
            </a:r>
          </a:p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9633" y="504690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s-Latn-B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Specijalistički tečaj kontinuirane edukacije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Latn-B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"Plućna arterijska hipertenzija - Kako je shvatamo?"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9633" y="5727845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Opća bolnica „Prim dr Abdulah Nakaš“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Sarajevo</a:t>
            </a:r>
            <a:r>
              <a:rPr lang="bs-Latn-B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22.11.2025.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452"/>
            <a:ext cx="10515600" cy="1873189"/>
          </a:xfrm>
        </p:spPr>
        <p:txBody>
          <a:bodyPr>
            <a:normAutofit fontScale="90000"/>
          </a:bodyPr>
          <a:lstStyle/>
          <a:p>
            <a:r>
              <a:rPr lang="bs-Latn-BA" sz="32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bs-Latn-BA" sz="3200" kern="1200" dirty="0" smtClean="0">
                <a:solidFill>
                  <a:schemeClr val="tx1"/>
                </a:solidFill>
                <a:effectLst/>
              </a:rPr>
            </a:br>
            <a:r>
              <a:rPr lang="bs-Latn-BA" sz="3200" dirty="0"/>
              <a:t/>
            </a:r>
            <a:br>
              <a:rPr lang="bs-Latn-BA" sz="3200" dirty="0"/>
            </a:br>
            <a:r>
              <a:rPr lang="bs-Latn-BA" sz="3200" dirty="0" smtClean="0"/>
              <a:t/>
            </a:r>
            <a:br>
              <a:rPr lang="bs-Latn-BA" sz="3200" dirty="0" smtClean="0"/>
            </a:br>
            <a:r>
              <a:rPr lang="bs-Latn-BA" sz="3200" dirty="0"/>
              <a:t/>
            </a:r>
            <a:br>
              <a:rPr lang="bs-Latn-BA" sz="3200" dirty="0"/>
            </a:br>
            <a:r>
              <a:rPr lang="bs-Latn-BA" sz="3200" dirty="0" smtClean="0"/>
              <a:t/>
            </a:r>
            <a:br>
              <a:rPr lang="bs-Latn-BA" sz="3200" dirty="0" smtClean="0"/>
            </a:br>
            <a:r>
              <a:rPr lang="bs-Latn-BA" sz="3200" dirty="0"/>
              <a:t/>
            </a:r>
            <a:br>
              <a:rPr lang="bs-Latn-BA" sz="3200" dirty="0"/>
            </a:br>
            <a:r>
              <a:rPr lang="en-US" sz="3600" b="1" dirty="0" err="1" smtClean="0">
                <a:solidFill>
                  <a:srgbClr val="FF0000"/>
                </a:solidFill>
              </a:rPr>
              <a:t>Plućna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arterijska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hipertenzija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grupa</a:t>
            </a:r>
            <a:r>
              <a:rPr lang="en-US" sz="3600" b="1" dirty="0">
                <a:solidFill>
                  <a:srgbClr val="FF0000"/>
                </a:solidFill>
              </a:rPr>
              <a:t> 1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r>
              <a:rPr lang="bs-Latn-BA" sz="3600" b="1" dirty="0" smtClean="0">
                <a:solidFill>
                  <a:srgbClr val="FF0000"/>
                </a:solidFill>
              </a:rPr>
              <a:t/>
            </a:r>
            <a:br>
              <a:rPr lang="bs-Latn-BA" sz="3600" b="1" dirty="0" smtClean="0">
                <a:solidFill>
                  <a:srgbClr val="FF0000"/>
                </a:solidFill>
              </a:rPr>
            </a:br>
            <a:r>
              <a:rPr lang="bs-Latn-BA" sz="1600" b="1" dirty="0" smtClean="0">
                <a:solidFill>
                  <a:srgbClr val="FF0000"/>
                </a:solidFill>
              </a:rPr>
              <a:t/>
            </a:r>
            <a:br>
              <a:rPr lang="bs-Latn-BA" sz="1600" b="1" dirty="0" smtClean="0">
                <a:solidFill>
                  <a:srgbClr val="FF0000"/>
                </a:solidFill>
              </a:rPr>
            </a:br>
            <a:r>
              <a:rPr lang="bs-Latn-BA" sz="3100" b="1" dirty="0" smtClean="0"/>
              <a:t>Strategije </a:t>
            </a:r>
            <a:r>
              <a:rPr lang="bs-Latn-BA" sz="3100" b="1" dirty="0"/>
              <a:t>liječenja za pacijente s </a:t>
            </a:r>
            <a:r>
              <a:rPr lang="bs-Latn-BA" sz="3100" b="1" dirty="0" smtClean="0"/>
              <a:t>idiopatskom (IPAH), nasljednom (HPAH), </a:t>
            </a:r>
            <a:r>
              <a:rPr lang="bs-Latn-BA" sz="3100" b="1" dirty="0"/>
              <a:t>lijekovima povezanom </a:t>
            </a:r>
            <a:r>
              <a:rPr lang="bs-Latn-BA" sz="3100" b="1" dirty="0" smtClean="0"/>
              <a:t>(DPAH) ili </a:t>
            </a:r>
            <a:r>
              <a:rPr lang="bs-Latn-BA" sz="3100" b="1" dirty="0"/>
              <a:t>plućnom arterijskom hipertenzijom povezanom s bolešću vezivnog </a:t>
            </a:r>
            <a:r>
              <a:rPr lang="bs-Latn-BA" sz="3100" b="1" dirty="0" smtClean="0"/>
              <a:t>tkiva (PAH-CTD)</a:t>
            </a:r>
            <a:r>
              <a:rPr lang="bs-Latn-BA" sz="3100" b="1" dirty="0"/>
              <a:t/>
            </a:r>
            <a:br>
              <a:rPr lang="bs-Latn-BA" sz="3100" b="1" dirty="0"/>
            </a:br>
            <a:r>
              <a:rPr lang="bs-Latn-BA" sz="1300" dirty="0"/>
              <a:t/>
            </a:r>
            <a:br>
              <a:rPr lang="bs-Latn-BA" sz="1300" dirty="0"/>
            </a:br>
            <a:r>
              <a:rPr lang="bs-Latn-BA" sz="2700" kern="1200" dirty="0" smtClean="0">
                <a:solidFill>
                  <a:schemeClr val="tx1"/>
                </a:solidFill>
                <a:effectLst/>
              </a:rPr>
              <a:t>Odluke o liječenju pacijenata s IPAH/HPAH/DPAH ili PAH-CTD trebaju se stratificirati prema </a:t>
            </a:r>
            <a:r>
              <a:rPr lang="bs-Latn-BA" sz="2700" u="sng" kern="1200" dirty="0" smtClean="0">
                <a:solidFill>
                  <a:schemeClr val="tx1"/>
                </a:solidFill>
                <a:effectLst/>
              </a:rPr>
              <a:t>prisutnosti ili odsutnosti kardiopulmonalnih komorbiditeta</a:t>
            </a:r>
            <a:endParaRPr lang="en-US" sz="2700" u="sng" dirty="0"/>
          </a:p>
        </p:txBody>
      </p:sp>
    </p:spTree>
    <p:extLst>
      <p:ext uri="{BB962C8B-B14F-4D97-AF65-F5344CB8AC3E}">
        <p14:creationId xmlns:p14="http://schemas.microsoft.com/office/powerpoint/2010/main" val="37580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5AA421D-C581-4ACD-A7E1-5863F48E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2022 ESC/ERS Guidelines for PAH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4F0AFF-FCE4-5CAE-5DCC-1976688F8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0"/>
            <a:ext cx="73628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1200"/>
            <a:ext cx="5656729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8872" y="3105834"/>
            <a:ext cx="3845858" cy="95410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>
            <a:normAutofit/>
          </a:bodyPr>
          <a:lstStyle/>
          <a:p>
            <a:r>
              <a:rPr lang="bs-Latn-BA" sz="2800" b="1" i="1" dirty="0"/>
              <a:t>bez </a:t>
            </a:r>
            <a:r>
              <a:rPr lang="bs-Latn-BA" sz="2800" b="1" i="1" dirty="0" smtClean="0"/>
              <a:t>kardiopulmonalnih </a:t>
            </a:r>
            <a:r>
              <a:rPr lang="bs-Latn-BA" sz="2800" b="1" i="1" dirty="0"/>
              <a:t>komorbiditeta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3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50" y="239697"/>
            <a:ext cx="7217546" cy="727969"/>
          </a:xfrm>
        </p:spPr>
        <p:txBody>
          <a:bodyPr>
            <a:normAutofit fontScale="90000"/>
          </a:bodyPr>
          <a:lstStyle/>
          <a:p>
            <a:r>
              <a:rPr lang="bs-Latn-BA" sz="2800" b="1" i="1" dirty="0"/>
              <a:t>Početna odluka o liječenju kod pacijenata bez </a:t>
            </a:r>
            <a:r>
              <a:rPr lang="bs-Latn-BA" sz="2800" b="1" i="1" dirty="0" smtClean="0"/>
              <a:t/>
            </a:r>
            <a:br>
              <a:rPr lang="bs-Latn-BA" sz="2800" b="1" i="1" dirty="0" smtClean="0"/>
            </a:br>
            <a:r>
              <a:rPr lang="bs-Latn-BA" sz="2800" b="1" i="1" dirty="0" smtClean="0"/>
              <a:t>kardiopulmonalnih </a:t>
            </a:r>
            <a:r>
              <a:rPr lang="bs-Latn-BA" sz="2800" b="1" i="1" dirty="0"/>
              <a:t>komorbiditeta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37" y="1201860"/>
            <a:ext cx="6448425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6134418" y="2246143"/>
            <a:ext cx="1846659" cy="12385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s-Latn-BA" b="1" dirty="0" smtClean="0">
                <a:solidFill>
                  <a:srgbClr val="FF0000"/>
                </a:solidFill>
              </a:rPr>
              <a:t>Kombinacija ERA </a:t>
            </a:r>
            <a:r>
              <a:rPr lang="bs-Latn-BA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Endothelin</a:t>
            </a:r>
            <a:r>
              <a:rPr lang="en-US" b="1" dirty="0">
                <a:solidFill>
                  <a:srgbClr val="FF0000"/>
                </a:solidFill>
              </a:rPr>
              <a:t> receptor antagonist</a:t>
            </a:r>
            <a:r>
              <a:rPr lang="bs-Latn-BA" b="1" dirty="0">
                <a:solidFill>
                  <a:srgbClr val="FF0000"/>
                </a:solidFill>
              </a:rPr>
              <a:t>) i PDE5i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37" y="3750487"/>
            <a:ext cx="6733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AMBITION – studija koja </a:t>
            </a:r>
            <a:r>
              <a:rPr lang="bs-Latn-BA" dirty="0"/>
              <a:t>je </a:t>
            </a:r>
            <a:r>
              <a:rPr lang="bs-Latn-BA" dirty="0" smtClean="0"/>
              <a:t>provođena 24 sedmice i koja je poredila </a:t>
            </a:r>
            <a:r>
              <a:rPr lang="bs-Latn-BA" dirty="0"/>
              <a:t>početnu kombiniranu terapiju </a:t>
            </a:r>
            <a:r>
              <a:rPr lang="bs-Latn-BA" b="1" dirty="0"/>
              <a:t>ambrisentanom u ciljanoj dozi od 10 </a:t>
            </a:r>
            <a:r>
              <a:rPr lang="bs-Latn-BA" b="1" dirty="0" smtClean="0"/>
              <a:t>mg </a:t>
            </a:r>
            <a:r>
              <a:rPr lang="bs-Latn-BA" b="1" dirty="0"/>
              <a:t>dnevno i tadalafilom u ciljanoj dozi od 40 mg </a:t>
            </a:r>
            <a:r>
              <a:rPr lang="bs-Latn-BA" b="1" dirty="0" smtClean="0"/>
              <a:t>dnevno</a:t>
            </a:r>
            <a:r>
              <a:rPr lang="bs-Latn-BA" dirty="0" smtClean="0"/>
              <a:t> </a:t>
            </a:r>
            <a:r>
              <a:rPr lang="bs-Latn-BA" dirty="0"/>
              <a:t>s početnom monoterapijom bilo kojim od tih </a:t>
            </a:r>
            <a:r>
              <a:rPr lang="bs-Latn-BA" dirty="0" smtClean="0"/>
              <a:t>lijekova*. </a:t>
            </a:r>
            <a:r>
              <a:rPr lang="bs-Latn-BA" dirty="0"/>
              <a:t>AMBITION je pretežno uključivao pacijente s IPAH/HPAH/DPAH ili PAH-CTD. </a:t>
            </a:r>
            <a:endParaRPr lang="bs-Latn-BA" dirty="0" smtClean="0"/>
          </a:p>
          <a:p>
            <a:r>
              <a:rPr lang="bs-Latn-BA" dirty="0" smtClean="0"/>
              <a:t>Primarni </a:t>
            </a:r>
            <a:r>
              <a:rPr lang="bs-Latn-BA" dirty="0"/>
              <a:t>cilj istraživanja bilo je </a:t>
            </a:r>
            <a:r>
              <a:rPr lang="bs-Latn-BA" b="1" dirty="0"/>
              <a:t>vrijeme do prvog kliničkog neuspjeha </a:t>
            </a:r>
            <a:r>
              <a:rPr lang="bs-Latn-BA" dirty="0" smtClean="0"/>
              <a:t>(smrti</a:t>
            </a:r>
            <a:r>
              <a:rPr lang="bs-Latn-BA" dirty="0"/>
              <a:t>, hospitalizacije zbog pogoršanja PAH, progresije bolesti ili nezadovoljavajućeg dugoročnog kliničkog </a:t>
            </a:r>
            <a:r>
              <a:rPr lang="bs-Latn-BA" dirty="0" smtClean="0"/>
              <a:t>odgovora, odnosno njihovih kombinacija).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6657" y="6317499"/>
            <a:ext cx="635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/>
              <a:t>*</a:t>
            </a:r>
            <a:r>
              <a:rPr lang="en-US" sz="1200" dirty="0" err="1" smtClean="0"/>
              <a:t>Galiè</a:t>
            </a:r>
            <a:r>
              <a:rPr lang="en-US" sz="1200" dirty="0" smtClean="0"/>
              <a:t> </a:t>
            </a:r>
            <a:r>
              <a:rPr lang="en-US" sz="1200" dirty="0"/>
              <a:t>N, </a:t>
            </a:r>
            <a:r>
              <a:rPr lang="en-US" sz="1200" dirty="0" err="1"/>
              <a:t>Barbera</a:t>
            </a:r>
            <a:r>
              <a:rPr lang="en-US" sz="1200" dirty="0"/>
              <a:t> JA, Frost AE, </a:t>
            </a:r>
            <a:r>
              <a:rPr lang="en-US" sz="1200" dirty="0" err="1"/>
              <a:t>Ghofrani</a:t>
            </a:r>
            <a:r>
              <a:rPr lang="en-US" sz="1200" dirty="0"/>
              <a:t> HA, </a:t>
            </a:r>
            <a:r>
              <a:rPr lang="en-US" sz="1200" dirty="0" err="1"/>
              <a:t>Hoeper</a:t>
            </a:r>
            <a:r>
              <a:rPr lang="en-US" sz="1200" dirty="0"/>
              <a:t> MM, McLaughlin VV, et </a:t>
            </a:r>
            <a:r>
              <a:rPr lang="en-US" sz="1200" dirty="0" smtClean="0"/>
              <a:t>al.</a:t>
            </a:r>
            <a:r>
              <a:rPr lang="bs-Latn-BA" sz="1200" dirty="0" smtClean="0"/>
              <a:t> </a:t>
            </a:r>
            <a:r>
              <a:rPr lang="en-US" sz="1200" dirty="0" smtClean="0"/>
              <a:t>Initial </a:t>
            </a:r>
            <a:r>
              <a:rPr lang="en-US" sz="1200" dirty="0"/>
              <a:t>use of </a:t>
            </a:r>
            <a:r>
              <a:rPr lang="en-US" sz="1200" dirty="0" err="1"/>
              <a:t>ambrisentan</a:t>
            </a:r>
            <a:r>
              <a:rPr lang="en-US" sz="1200" dirty="0"/>
              <a:t> plus </a:t>
            </a:r>
            <a:r>
              <a:rPr lang="en-US" sz="1200" dirty="0" err="1"/>
              <a:t>tadalafil</a:t>
            </a:r>
            <a:r>
              <a:rPr lang="en-US" sz="1200" dirty="0"/>
              <a:t> in pulmonary arterial hypertension. N </a:t>
            </a:r>
            <a:r>
              <a:rPr lang="en-US" sz="1200" dirty="0" err="1" smtClean="0"/>
              <a:t>Engl</a:t>
            </a:r>
            <a:r>
              <a:rPr lang="bs-Latn-BA" sz="1200" dirty="0" smtClean="0"/>
              <a:t> </a:t>
            </a:r>
            <a:r>
              <a:rPr lang="en-US" sz="1200" dirty="0" smtClean="0"/>
              <a:t>J </a:t>
            </a:r>
            <a:r>
              <a:rPr lang="en-US" sz="1200" dirty="0"/>
              <a:t>Med 2015;373:834–844.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274" y="239698"/>
            <a:ext cx="3586579" cy="6539466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334871" y="1416424"/>
            <a:ext cx="3701630" cy="525677"/>
          </a:xfrm>
          <a:prstGeom prst="donut">
            <a:avLst>
              <a:gd name="adj" fmla="val 44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20118" y="2743200"/>
            <a:ext cx="0" cy="206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29083" y="3443597"/>
            <a:ext cx="0" cy="206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6B26A3-BF42-B78E-9C12-FAB01AD8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none" noProof="0"/>
              <a:t>Treatment-Naive Patients Receiving Double Oral Combination Therapy </a:t>
            </a:r>
            <a:br>
              <a:rPr lang="en-GB" sz="2400" cap="none" noProof="0"/>
            </a:br>
            <a:r>
              <a:rPr lang="en-GB" sz="2400" cap="none" noProof="0"/>
              <a:t>(ERA + PDE5i) Have Improved Long-Term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B4AA97-FEAD-B0DC-3498-2CE7526D1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1075764"/>
            <a:ext cx="6708122" cy="49126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7250" y="239697"/>
            <a:ext cx="7217546" cy="7279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800" b="1" i="1" dirty="0" smtClean="0"/>
              <a:t>Početna odluka o liječenju kod pacijenata bez </a:t>
            </a:r>
            <a:br>
              <a:rPr lang="bs-Latn-BA" sz="2800" b="1" i="1" dirty="0" smtClean="0"/>
            </a:br>
            <a:r>
              <a:rPr lang="bs-Latn-BA" sz="2800" b="1" i="1" dirty="0" smtClean="0"/>
              <a:t>kardiopulmonalnih komorbiditeta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521" y="1339074"/>
            <a:ext cx="354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TRITON trial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8235" y="1947121"/>
            <a:ext cx="3325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Studija </a:t>
            </a:r>
            <a:r>
              <a:rPr lang="bs-Latn-BA" dirty="0"/>
              <a:t>nije </a:t>
            </a:r>
            <a:r>
              <a:rPr lang="bs-Latn-BA" dirty="0" smtClean="0"/>
              <a:t>pokazala </a:t>
            </a:r>
            <a:r>
              <a:rPr lang="bs-Latn-BA" dirty="0"/>
              <a:t>korist </a:t>
            </a:r>
            <a:r>
              <a:rPr lang="bs-Latn-BA" dirty="0" smtClean="0"/>
              <a:t>početne oralne </a:t>
            </a:r>
            <a:r>
              <a:rPr lang="bs-Latn-BA" dirty="0"/>
              <a:t>trostruke u odnosu na oralnu dvostruku kombiniranu terapiju, ali je </a:t>
            </a:r>
            <a:r>
              <a:rPr lang="bs-Latn-BA" dirty="0" smtClean="0"/>
              <a:t>potvrdila </a:t>
            </a:r>
            <a:r>
              <a:rPr lang="bs-Latn-BA" dirty="0"/>
              <a:t>da se značajna poboljšanja hemodinamike i kapaciteta za vježbanje mogu postići početnom kombiniranom terapijom ERA/PDE5i.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459" y="6104965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P</a:t>
            </a:r>
            <a:r>
              <a:rPr lang="bs-Latn-BA" b="1" dirty="0" smtClean="0"/>
              <a:t>očetna </a:t>
            </a:r>
            <a:r>
              <a:rPr lang="bs-Latn-BA" b="1" dirty="0"/>
              <a:t>terapija dvostrukom kombinacijom s ERA i PDE5i preporučuje se za novodijagnosticirane pacijente koji imaju nizak ili srednji rizik.</a:t>
            </a:r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6615953" y="1075764"/>
            <a:ext cx="3881718" cy="340660"/>
          </a:xfrm>
          <a:prstGeom prst="donut">
            <a:avLst>
              <a:gd name="adj" fmla="val 27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05A7DEF-1CF6-965E-9141-467116F8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cap="none" noProof="0" dirty="0"/>
              <a:t>Initial Double Oral Therapy Substantially Improves </a:t>
            </a:r>
            <a:r>
              <a:rPr lang="en-GB" cap="none" noProof="0" dirty="0" err="1"/>
              <a:t>Haemodynamics</a:t>
            </a:r>
            <a:r>
              <a:rPr lang="en-GB" cap="none" noProof="0" dirty="0"/>
              <a:t>, 6MWD, FC, and NT-</a:t>
            </a:r>
            <a:r>
              <a:rPr lang="en-GB" cap="none" noProof="0" dirty="0" err="1"/>
              <a:t>proBNP</a:t>
            </a:r>
            <a:endParaRPr lang="en-GB" cap="none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606CF0-09F9-7987-C71D-15F921F60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7250" y="421341"/>
            <a:ext cx="10779668" cy="5463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800" b="1" i="1" dirty="0" smtClean="0"/>
              <a:t>Početna odluka o liječenju kod pacijenata bez kardiopulmonalnih komorbiditeta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6" y="1200991"/>
            <a:ext cx="2124075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31" y="1200990"/>
            <a:ext cx="4181475" cy="23241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492188" y="1299882"/>
            <a:ext cx="4302218" cy="510989"/>
          </a:xfrm>
          <a:prstGeom prst="donut">
            <a:avLst>
              <a:gd name="adj" fmla="val 5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250" y="4150659"/>
            <a:ext cx="10623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Kod pacijenata s visokim rizikom, treba razmotriti početnu terapiju trostrukom kombinacijom</a:t>
            </a:r>
            <a:endParaRPr lang="en-US" dirty="0"/>
          </a:p>
          <a:p>
            <a:r>
              <a:rPr lang="bs-Latn-BA" b="1" dirty="0"/>
              <a:t>uključujući i.v./s.c. analog prostaciklina. </a:t>
            </a:r>
            <a:r>
              <a:rPr lang="bs-Latn-BA" b="1" dirty="0" smtClean="0"/>
              <a:t>Iako </a:t>
            </a:r>
            <a:r>
              <a:rPr lang="bs-Latn-BA" b="1" dirty="0"/>
              <a:t>se priznaje da su </a:t>
            </a:r>
            <a:r>
              <a:rPr lang="bs-Latn-BA" b="1" dirty="0">
                <a:solidFill>
                  <a:srgbClr val="FF0000"/>
                </a:solidFill>
              </a:rPr>
              <a:t>dokazi za ovaj pristup ograničeni na serije slučajeva</a:t>
            </a:r>
            <a:r>
              <a:rPr lang="bs-Latn-BA" b="1" dirty="0"/>
              <a:t>, postoji konsenzus da ova strategija ima najveću vjerojatnost uspjeha, posebno s obzirom </a:t>
            </a:r>
            <a:r>
              <a:rPr lang="bs-Latn-BA" b="1" dirty="0" smtClean="0"/>
              <a:t>da </a:t>
            </a:r>
            <a:r>
              <a:rPr lang="bs-Latn-BA" b="1" dirty="0"/>
              <a:t>je početna terapija trostrukom kombinacijom uključujući i.v./s.c. analog prostaciklina bila povezana s boljim dugoročnim preživljavanjem od monoterapije ili terapije dvostrukom kombinacijom. </a:t>
            </a:r>
            <a:endParaRPr lang="bs-Latn-BA" b="1" dirty="0" smtClean="0"/>
          </a:p>
          <a:p>
            <a:pPr algn="just"/>
            <a:r>
              <a:rPr lang="bs-Latn-BA" dirty="0" smtClean="0"/>
              <a:t>Početna </a:t>
            </a:r>
            <a:r>
              <a:rPr lang="bs-Latn-BA" dirty="0"/>
              <a:t>terapija trostrukom kombinacijom koja uključuje i.v./s.c. analog prostaciklina također treba razmotriti kod pacijenata</a:t>
            </a:r>
            <a:r>
              <a:rPr lang="bs-Latn-BA" b="1" dirty="0"/>
              <a:t> </a:t>
            </a:r>
            <a:r>
              <a:rPr lang="bs-Latn-BA" dirty="0"/>
              <a:t>sa srednjim rizikom koji pokazuju teško hemodinamsko oštećenje</a:t>
            </a:r>
            <a:r>
              <a:rPr lang="bs-Latn-BA" b="1" dirty="0"/>
              <a:t> </a:t>
            </a:r>
            <a:r>
              <a:rPr lang="bs-Latn-BA" dirty="0"/>
              <a:t>(npr. RAP ≥20 mmHg, CI &lt;2,0 L/min/m2, SVI &lt;31 mL/m2, i/ili PVR ≥12 WU</a:t>
            </a:r>
            <a:r>
              <a:rPr lang="bs-Latn-B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28C3CAD-DEC2-2CCA-EA05-94F15210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cap="none" noProof="0"/>
              <a:t>Initial Triple Therapy With Parenteral Prostacyclin Provides Benefits in Patients With Severe PAH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ACF350-E9CC-2C08-AF54-3E3CBE42E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24"/>
            <a:ext cx="10515600" cy="735105"/>
          </a:xfrm>
        </p:spPr>
        <p:txBody>
          <a:bodyPr>
            <a:normAutofit/>
          </a:bodyPr>
          <a:lstStyle/>
          <a:p>
            <a:r>
              <a:rPr lang="bs-Latn-BA" sz="3600" b="1" smtClean="0"/>
              <a:t>Sotatercept smanjuje rizik kliničkog pogoršanja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3" y="1430712"/>
            <a:ext cx="9439834" cy="4127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42176"/>
            <a:ext cx="6611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rgbClr val="000000"/>
                </a:solidFill>
                <a:latin typeface="Arial" panose="020B0604020202020204" pitchFamily="34" charset="0"/>
              </a:rPr>
              <a:t>STELLAR 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Phase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III, double-blind, placebo-controlled, RCT	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677322"/>
            <a:ext cx="963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Liječenje</a:t>
            </a:r>
            <a:r>
              <a:rPr lang="en-US" dirty="0"/>
              <a:t> </a:t>
            </a:r>
            <a:r>
              <a:rPr lang="en-US" dirty="0" err="1"/>
              <a:t>sotaterceptom</a:t>
            </a:r>
            <a:r>
              <a:rPr lang="en-US" dirty="0"/>
              <a:t> </a:t>
            </a:r>
            <a:r>
              <a:rPr lang="en-US" dirty="0" err="1"/>
              <a:t>poboljšalo</a:t>
            </a:r>
            <a:r>
              <a:rPr lang="en-US" dirty="0"/>
              <a:t> je 6MWD, WHO-FC i </a:t>
            </a:r>
            <a:r>
              <a:rPr lang="en-US" dirty="0" err="1" smtClean="0"/>
              <a:t>krajnje</a:t>
            </a:r>
            <a:r>
              <a:rPr lang="en-US" dirty="0"/>
              <a:t> </a:t>
            </a:r>
            <a:r>
              <a:rPr lang="en-US" dirty="0" err="1"/>
              <a:t>hemodinamske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bs-Latn-BA" dirty="0" smtClean="0"/>
              <a:t>.</a:t>
            </a:r>
          </a:p>
          <a:p>
            <a:r>
              <a:rPr lang="en-US" dirty="0" err="1" smtClean="0"/>
              <a:t>Ut</a:t>
            </a:r>
            <a:r>
              <a:rPr lang="bs-Latn-BA" dirty="0"/>
              <a:t>i</a:t>
            </a:r>
            <a:r>
              <a:rPr lang="en-US" dirty="0" err="1" smtClean="0"/>
              <a:t>caj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smrtnost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neizvjestan</a:t>
            </a:r>
            <a:r>
              <a:rPr lang="en-US" dirty="0" smtClean="0"/>
              <a:t>.</a:t>
            </a:r>
            <a:endParaRPr lang="bs-Latn-BA" dirty="0" smtClean="0"/>
          </a:p>
          <a:p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/>
              <a:t>podnošljivost</a:t>
            </a:r>
            <a:r>
              <a:rPr lang="en-US" dirty="0"/>
              <a:t> </a:t>
            </a:r>
            <a:r>
              <a:rPr lang="en-US" dirty="0" err="1"/>
              <a:t>liječenja</a:t>
            </a:r>
            <a:r>
              <a:rPr lang="en-US" dirty="0"/>
              <a:t> i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sigurnosni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obećavajući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3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0260F-9444-6987-7C9E-B53D3C3D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>
            <a:normAutofit fontScale="90000"/>
          </a:bodyPr>
          <a:lstStyle/>
          <a:p>
            <a:r>
              <a:rPr lang="en-US" dirty="0"/>
              <a:t>ESC/ERS: Risk </a:t>
            </a:r>
            <a:r>
              <a:rPr lang="en-US" dirty="0" smtClean="0"/>
              <a:t>Assessment</a:t>
            </a:r>
            <a:r>
              <a:rPr lang="bs-Latn-BA" dirty="0" smtClean="0"/>
              <a:t> from death in PAH -</a:t>
            </a:r>
            <a:r>
              <a:rPr lang="en-US" dirty="0" smtClean="0"/>
              <a:t> </a:t>
            </a:r>
            <a:r>
              <a:rPr lang="en-US" dirty="0"/>
              <a:t>based on expected 1-year mortality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C0432E-4581-DA49-05AD-00C520701936}"/>
              </a:ext>
            </a:extLst>
          </p:cNvPr>
          <p:cNvSpPr txBox="1"/>
          <p:nvPr/>
        </p:nvSpPr>
        <p:spPr>
          <a:xfrm>
            <a:off x="437577" y="6387478"/>
            <a:ext cx="8036393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de-CH" sz="1200" b="0" dirty="0">
                <a:latin typeface="Calibri" panose="020F0502020204030204" pitchFamily="34" charset="0"/>
                <a:cs typeface="Calibri" panose="020F0502020204030204" pitchFamily="34" charset="0"/>
              </a:rPr>
              <a:t>Humbert. Eur Heart J. 2022;43:3618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. Humbert.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J. 2023;61:2200879. Simonneau. 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J. 2019;53:1801913.</a:t>
            </a:r>
            <a:endParaRPr lang="en-GB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oup 125">
            <a:extLst>
              <a:ext uri="{FF2B5EF4-FFF2-40B4-BE49-F238E27FC236}">
                <a16:creationId xmlns:a16="http://schemas.microsoft.com/office/drawing/2014/main" xmlns="" id="{36DC008E-C12E-E217-A253-68E01B5F9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53836"/>
              </p:ext>
            </p:extLst>
          </p:nvPr>
        </p:nvGraphicFramePr>
        <p:xfrm>
          <a:off x="719138" y="1350238"/>
          <a:ext cx="10760076" cy="463908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262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9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9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9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3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Prognostic Determinants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(Estimated 1-yr Mortality)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 risk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(&lt;5%)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 risk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(5%-20%)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risk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(&gt;20%)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59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Signs of right  HF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3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Progression of symptoms and clinical manifestations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Rapid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9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Syncope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Occasional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Repeated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59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WHO FC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I, II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III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59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6MWD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&gt;440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165-440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&lt;165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977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CPET</a:t>
                      </a:r>
                      <a:b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Peak VO</a:t>
                      </a:r>
                      <a:r>
                        <a:rPr kumimoji="0" lang="en-US" sz="16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(% predicted)</a:t>
                      </a:r>
                      <a:b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VE/VCO</a:t>
                      </a:r>
                      <a:r>
                        <a:rPr kumimoji="0" lang="en-US" sz="16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slope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&gt;15 mL/min/kg</a:t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(&gt;65%)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&lt;36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11-15 mL/min/kg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(35%-65%)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36-44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&lt;11 mL/min/kg</a:t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(&lt;35%)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&gt;44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3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BNP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NT-</a:t>
                      </a:r>
                      <a:r>
                        <a:rPr kumimoji="0" lang="en-US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proBNP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&lt;50 ng/L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&lt;300 ng/L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50-800 ng/L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300-1100 ng/L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&gt;800 ng/L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&gt;1100 ng/L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5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8F5FEE2-0B5B-A389-73B2-6CDC0BF6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Re-Evaluation of Treatment Response Is Critical</a:t>
            </a:r>
            <a:endParaRPr lang="en-GB" i="1" noProof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DB2108-880E-F80B-BD68-78200A3E5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6213" y="528918"/>
            <a:ext cx="11254799" cy="546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400" b="1" i="1" dirty="0">
                <a:latin typeface="+mn-lt"/>
              </a:rPr>
              <a:t>O</a:t>
            </a:r>
            <a:r>
              <a:rPr lang="bs-Latn-BA" sz="2400" b="1" i="1" dirty="0" smtClean="0">
                <a:latin typeface="+mn-lt"/>
              </a:rPr>
              <a:t>dluke o liječenju kod pacijenata bez kardiopulmonalnih komorbiditeta </a:t>
            </a:r>
            <a:r>
              <a:rPr lang="bs-Latn-BA" sz="2400" b="1" i="1" u="sng" dirty="0" smtClean="0">
                <a:latin typeface="+mn-lt"/>
              </a:rPr>
              <a:t>tokom praćenja</a:t>
            </a:r>
            <a:endParaRPr lang="en-US" sz="2400" b="1" u="sng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213" y="1075243"/>
            <a:ext cx="10963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b="1" dirty="0" smtClean="0"/>
              <a:t>Ključni </a:t>
            </a:r>
            <a:r>
              <a:rPr lang="bs-Latn-BA" sz="2800" b="1" dirty="0" smtClean="0"/>
              <a:t>cilj </a:t>
            </a:r>
            <a:r>
              <a:rPr lang="bs-Latn-BA" sz="2800" b="1" dirty="0"/>
              <a:t>u liječenju pacijenata s PAH-om je </a:t>
            </a:r>
            <a:r>
              <a:rPr lang="bs-Latn-BA" sz="2800" b="1" dirty="0" smtClean="0"/>
              <a:t>postizanje </a:t>
            </a:r>
            <a:r>
              <a:rPr lang="bs-Latn-BA" sz="2800" b="1" dirty="0"/>
              <a:t>i održavanje profila niskog rizika </a:t>
            </a:r>
            <a:endParaRPr lang="en-US" sz="2800" dirty="0"/>
          </a:p>
          <a:p>
            <a:r>
              <a:rPr lang="bs-Latn-BA" sz="2800" dirty="0"/>
              <a:t>Pacijenti koji postignu status niskog rizika imaju puno superiornije dugoročno preživljavanje u usporedbi s pacijentima sa statusom srednjeg ili visokog rizika.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6213" y="3558988"/>
            <a:ext cx="11084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/>
              <a:t>Meta-analiza iz 2016</a:t>
            </a:r>
            <a:r>
              <a:rPr lang="bs-Latn-BA" sz="2400" b="1" dirty="0" smtClean="0"/>
              <a:t>.* </a:t>
            </a:r>
            <a:r>
              <a:rPr lang="bs-Latn-BA" sz="2400" b="1" dirty="0"/>
              <a:t>pokazala je da je kombinirana </a:t>
            </a:r>
            <a:r>
              <a:rPr lang="bs-Latn-BA" sz="2400" b="1" dirty="0" smtClean="0"/>
              <a:t>terapija </a:t>
            </a:r>
            <a:r>
              <a:rPr lang="bs-Latn-BA" sz="2400" dirty="0" smtClean="0"/>
              <a:t>povezana </a:t>
            </a:r>
            <a:r>
              <a:rPr lang="bs-Latn-BA" sz="2400" dirty="0"/>
              <a:t>sa značajnim smanjenjem rizika za kliničko pogoršanje (relativni rizik [RR] 0,65; 95% CI, 0,58–0,72; P &lt; 0,0001</a:t>
            </a:r>
            <a:r>
              <a:rPr lang="bs-Latn-BA" sz="2400" dirty="0" smtClean="0"/>
              <a:t>); </a:t>
            </a:r>
            <a:r>
              <a:rPr lang="bs-Latn-BA" sz="2400" dirty="0"/>
              <a:t>međutim, </a:t>
            </a:r>
            <a:r>
              <a:rPr lang="bs-Latn-BA" sz="2400" b="1" dirty="0"/>
              <a:t>smrtnost od svih uzroka nije se poboljšala</a:t>
            </a:r>
            <a:r>
              <a:rPr lang="bs-Latn-BA" sz="2400" dirty="0"/>
              <a:t> (RR 0,86; 95% CI, 0,72–1,03; P = 0,09) </a:t>
            </a:r>
            <a:r>
              <a:rPr lang="bs-Latn-BA" sz="2400" dirty="0" smtClean="0"/>
              <a:t>ali i </a:t>
            </a:r>
            <a:r>
              <a:rPr lang="bs-Latn-BA" sz="2400" dirty="0" smtClean="0"/>
              <a:t>jedan broj pacijenata </a:t>
            </a:r>
            <a:r>
              <a:rPr lang="bs-Latn-BA" sz="2400" dirty="0"/>
              <a:t>imao je kliničko pogoršanje ili je umro unatoč primanju kombinirane terapije.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213" y="6158753"/>
            <a:ext cx="1109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/>
              <a:t>*</a:t>
            </a:r>
            <a:r>
              <a:rPr lang="en-US" sz="1200" dirty="0" err="1" smtClean="0"/>
              <a:t>Lajoie</a:t>
            </a:r>
            <a:r>
              <a:rPr lang="en-US" sz="1200" dirty="0" smtClean="0"/>
              <a:t> </a:t>
            </a:r>
            <a:r>
              <a:rPr lang="en-US" sz="1200" dirty="0"/>
              <a:t>AC, </a:t>
            </a:r>
            <a:r>
              <a:rPr lang="en-US" sz="1200" dirty="0" err="1"/>
              <a:t>Lauziere</a:t>
            </a:r>
            <a:r>
              <a:rPr lang="en-US" sz="1200" dirty="0"/>
              <a:t> G, </a:t>
            </a:r>
            <a:r>
              <a:rPr lang="en-US" sz="1200" dirty="0" err="1"/>
              <a:t>Lega</a:t>
            </a:r>
            <a:r>
              <a:rPr lang="en-US" sz="1200" dirty="0"/>
              <a:t> JC, </a:t>
            </a:r>
            <a:r>
              <a:rPr lang="en-US" sz="1200" dirty="0" err="1"/>
              <a:t>Lacasse</a:t>
            </a:r>
            <a:r>
              <a:rPr lang="en-US" sz="1200" dirty="0"/>
              <a:t> Y, Martin S, </a:t>
            </a:r>
            <a:r>
              <a:rPr lang="en-US" sz="1200" dirty="0" err="1"/>
              <a:t>Simard</a:t>
            </a:r>
            <a:r>
              <a:rPr lang="en-US" sz="1200" dirty="0"/>
              <a:t> S, et al. </a:t>
            </a:r>
            <a:r>
              <a:rPr lang="en-US" sz="1200" dirty="0" smtClean="0"/>
              <a:t>Combination</a:t>
            </a:r>
            <a:r>
              <a:rPr lang="bs-Latn-BA" sz="1200" dirty="0" smtClean="0"/>
              <a:t> </a:t>
            </a:r>
            <a:r>
              <a:rPr lang="en-US" sz="1200" dirty="0" smtClean="0"/>
              <a:t>therapy </a:t>
            </a:r>
            <a:r>
              <a:rPr lang="en-US" sz="1200" dirty="0"/>
              <a:t>versus </a:t>
            </a:r>
            <a:r>
              <a:rPr lang="en-US" sz="1200" dirty="0" err="1"/>
              <a:t>monotherapy</a:t>
            </a:r>
            <a:r>
              <a:rPr lang="en-US" sz="1200" dirty="0"/>
              <a:t> for pulmonary arterial hypertension: a meta-analysis.</a:t>
            </a:r>
          </a:p>
          <a:p>
            <a:r>
              <a:rPr lang="en-US" sz="1200" dirty="0"/>
              <a:t>Lancet </a:t>
            </a:r>
            <a:r>
              <a:rPr lang="en-US" sz="1200" dirty="0" err="1"/>
              <a:t>Respir</a:t>
            </a:r>
            <a:r>
              <a:rPr lang="en-US" sz="1200" dirty="0"/>
              <a:t> Med 2016;4:291–305.</a:t>
            </a:r>
          </a:p>
        </p:txBody>
      </p:sp>
    </p:spTree>
    <p:extLst>
      <p:ext uri="{BB962C8B-B14F-4D97-AF65-F5344CB8AC3E}">
        <p14:creationId xmlns:p14="http://schemas.microsoft.com/office/powerpoint/2010/main" val="14383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6446" y="1"/>
            <a:ext cx="9897035" cy="1138518"/>
          </a:xfrm>
        </p:spPr>
        <p:txBody>
          <a:bodyPr>
            <a:normAutofit/>
          </a:bodyPr>
          <a:lstStyle/>
          <a:p>
            <a:r>
              <a:rPr lang="bs-Latn-BA" sz="4000" b="1" dirty="0" smtClean="0"/>
              <a:t>Preporuke </a:t>
            </a:r>
            <a:r>
              <a:rPr lang="bs-Latn-BA" sz="4000" b="1" dirty="0"/>
              <a:t>za odluke o liječenju </a:t>
            </a:r>
            <a:r>
              <a:rPr lang="bs-Latn-BA" sz="4000" b="1" dirty="0" smtClean="0"/>
              <a:t>tokom praćenja: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048871" y="1160110"/>
            <a:ext cx="10354235" cy="553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bs-Latn-BA" sz="22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bs-Latn-BA" sz="2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bs-Latn-BA" sz="22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s-Latn-BA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s-Latn-B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i) Kod pacijenata koji postignu status niskog rizika s početnom terapijom PAH, preporučuje se nastavak liječenja.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s-Latn-B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(ii) </a:t>
            </a:r>
            <a:r>
              <a:rPr lang="bs-Latn-B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pacijenata koji imaju srednji do niski rizik unatoč primanju terapije ERA/PDE5i, treba razmotriti dodavanje seleksipaga (selektivni agonist prostaciklinskih receptora</a:t>
            </a:r>
            <a:r>
              <a:rPr lang="bs-Latn-BA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bs-Latn-B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ovih pacijenata može se razmotriti i zamjena PDE5i sa riocigvat (stimulator rastvorljive guanilat ciklaze).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s-Latn-B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(iii) </a:t>
            </a:r>
            <a:r>
              <a:rPr lang="bs-Latn-B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pacijenata koji imaju srednji do visoki ili visoki rizik dok primaju oralnu terapiju, treba razmotriti dodavanje i.v. epoprostenola ili i.v./s.c. treprostinila (analoga prostaciklina) i upućivanje na </a:t>
            </a:r>
            <a:r>
              <a:rPr lang="bs-Latn-BA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procjenu za plućnu transplantaciju.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s-Latn-BA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</a:t>
            </a:r>
            <a:r>
              <a:rPr lang="bs-Latn-B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dodavanje i.v./s.c. analoga prostaciklina nije izvedivo, može se razmotriti dodavanje seleksipaga ili prelazak s PDE5i na riocigvat.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0" y="941296"/>
            <a:ext cx="80200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6925" cy="598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872" y="3105834"/>
            <a:ext cx="3845858" cy="95410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>
            <a:normAutofit/>
          </a:bodyPr>
          <a:lstStyle/>
          <a:p>
            <a:r>
              <a:rPr lang="bs-Latn-BA" sz="2800" b="1" i="1" dirty="0" smtClean="0"/>
              <a:t>sa kardiopulmonalnim komorbiditetima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2" y="-38854"/>
            <a:ext cx="2480788" cy="3621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272" y="4652682"/>
            <a:ext cx="110086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/>
              <a:t>Za ovu populaciju pacijenata ne mogu se dati preporuke za liječenje zasnovane na dokazima</a:t>
            </a:r>
            <a:endParaRPr lang="en-US" sz="2400" b="1" dirty="0"/>
          </a:p>
          <a:p>
            <a:r>
              <a:rPr lang="bs-Latn-BA" sz="2200" dirty="0" smtClean="0"/>
              <a:t>U </a:t>
            </a:r>
            <a:r>
              <a:rPr lang="bs-Latn-BA" sz="2200" dirty="0"/>
              <a:t>poređenju sa pacijentima bez kardiopulmonalnih komorbiditeta, pacijenti sa kardiopulmonalnim komorbiditetima slabije reaguju na lijekove za </a:t>
            </a:r>
            <a:r>
              <a:rPr lang="bs-Latn-BA" sz="2200" dirty="0" smtClean="0"/>
              <a:t>PAH. </a:t>
            </a:r>
          </a:p>
          <a:p>
            <a:r>
              <a:rPr lang="bs-Latn-BA" sz="2200" dirty="0" smtClean="0"/>
              <a:t>Veća </a:t>
            </a:r>
            <a:r>
              <a:rPr lang="bs-Latn-BA" sz="2200" dirty="0"/>
              <a:t>je vjerovatnoća da će prekinuti uzimanje ovog lijeka zbog neuspjeha efikasnosti ili nedostatka </a:t>
            </a:r>
            <a:r>
              <a:rPr lang="bs-Latn-BA" sz="2200" dirty="0" smtClean="0"/>
              <a:t>podnošljivosti, te tako </a:t>
            </a:r>
            <a:r>
              <a:rPr lang="bs-Latn-BA" sz="2200" dirty="0"/>
              <a:t>imaju veći rizik od smrtnosti. </a:t>
            </a:r>
            <a:endParaRPr lang="bs-Latn-BA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491067" y="374151"/>
            <a:ext cx="2823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s-Latn-BA" sz="2000" dirty="0" smtClean="0"/>
              <a:t>Za </a:t>
            </a:r>
            <a:r>
              <a:rPr lang="bs-Latn-BA" sz="2000" dirty="0"/>
              <a:t>većinu ovih pacijenata preporučuje se </a:t>
            </a:r>
            <a:r>
              <a:rPr lang="bs-Latn-BA" sz="2000" dirty="0" smtClean="0"/>
              <a:t>početna monoterapija, </a:t>
            </a:r>
            <a:r>
              <a:rPr lang="bs-Latn-BA" sz="2000" dirty="0"/>
              <a:t>pri čemu </a:t>
            </a:r>
            <a:r>
              <a:rPr lang="bs-Latn-BA" sz="2000" dirty="0" smtClean="0"/>
              <a:t>su PDE5i </a:t>
            </a:r>
            <a:r>
              <a:rPr lang="bs-Latn-BA" sz="2000" dirty="0"/>
              <a:t>najčešće korišteni </a:t>
            </a:r>
            <a:r>
              <a:rPr lang="bs-Latn-BA" sz="2000" dirty="0" smtClean="0"/>
              <a:t>spojevi </a:t>
            </a:r>
            <a:r>
              <a:rPr lang="bs-Latn-BA" sz="2000" dirty="0"/>
              <a:t>prema podacima </a:t>
            </a:r>
            <a:r>
              <a:rPr lang="bs-Latn-BA" sz="2000" dirty="0" smtClean="0"/>
              <a:t>registara.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s-Latn-BA" sz="2000" dirty="0" smtClean="0"/>
              <a:t>Dalje </a:t>
            </a:r>
            <a:r>
              <a:rPr lang="bs-Latn-BA" sz="2000" dirty="0"/>
              <a:t>odluke o liječenju treba donositi </a:t>
            </a:r>
            <a:r>
              <a:rPr lang="bs-Latn-BA" sz="2000" dirty="0" smtClean="0"/>
              <a:t>ponaosob </a:t>
            </a:r>
            <a:r>
              <a:rPr lang="bs-Latn-BA" sz="2000" dirty="0"/>
              <a:t>u saradnji sa </a:t>
            </a:r>
            <a:r>
              <a:rPr lang="bs-Latn-BA" sz="2000" dirty="0" smtClean="0"/>
              <a:t>MDT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povezana s bolešću lijevog srca (grupa 2</a:t>
            </a:r>
            <a:r>
              <a:rPr lang="bs-Latn-BA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435" y="1075766"/>
            <a:ext cx="985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/>
              <a:t>Vjerojatno je PH-LHD najčešći oblik PH, koji čini 65–80% slučajeva</a:t>
            </a:r>
            <a:r>
              <a:rPr lang="bs-Latn-BA" sz="2400" dirty="0"/>
              <a:t>. </a:t>
            </a:r>
            <a:endParaRPr lang="bs-Latn-BA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1630735"/>
            <a:ext cx="5810250" cy="277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9388" y="1537431"/>
            <a:ext cx="4594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/>
              <a:t>Uključuje pacijente sa zatajenjem srca </a:t>
            </a:r>
            <a:r>
              <a:rPr lang="bs-Latn-BA" sz="2200" dirty="0" smtClean="0"/>
              <a:t>sa:</a:t>
            </a:r>
          </a:p>
          <a:p>
            <a:pPr marL="342900" indent="-342900">
              <a:buFontTx/>
              <a:buChar char="-"/>
            </a:pPr>
            <a:r>
              <a:rPr lang="bs-Latn-BA" sz="2200" dirty="0" smtClean="0"/>
              <a:t>smanjenom</a:t>
            </a:r>
            <a:r>
              <a:rPr lang="bs-Latn-BA" sz="2200" dirty="0"/>
              <a:t>, blago smanjenom ili očuvanom ejekcijskom frakcijom (HFrEF, HFmrEF ili HFpEF), </a:t>
            </a:r>
            <a:endParaRPr lang="bs-Latn-BA" sz="2200" dirty="0" smtClean="0"/>
          </a:p>
          <a:p>
            <a:pPr marL="342900" indent="-342900">
              <a:buFontTx/>
              <a:buChar char="-"/>
            </a:pPr>
            <a:r>
              <a:rPr lang="bs-Latn-BA" sz="2200" dirty="0" smtClean="0"/>
              <a:t>bolešću </a:t>
            </a:r>
            <a:r>
              <a:rPr lang="bs-Latn-BA" sz="2200" dirty="0"/>
              <a:t>lijeve srčane valvule </a:t>
            </a:r>
            <a:r>
              <a:rPr lang="bs-Latn-BA" sz="2200" dirty="0" smtClean="0"/>
              <a:t>i </a:t>
            </a:r>
          </a:p>
          <a:p>
            <a:pPr marL="342900" indent="-342900">
              <a:buFontTx/>
              <a:buChar char="-"/>
            </a:pPr>
            <a:r>
              <a:rPr lang="bs-Latn-BA" sz="2200" dirty="0" smtClean="0"/>
              <a:t>kongenitalnim/stečenim </a:t>
            </a:r>
            <a:r>
              <a:rPr lang="bs-Latn-BA" sz="2200" dirty="0"/>
              <a:t>kardiovaskularnim stanjima koja dovode do postkapilarne PH</a:t>
            </a:r>
            <a:r>
              <a:rPr lang="bs-Latn-BA" sz="2200" dirty="0" smtClean="0"/>
              <a:t>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905435" y="4706471"/>
            <a:ext cx="10448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/>
              <a:t>Primarna strategija u liječenju PH-LHD-a je optimizacija liječenja osnovne srčane bolesti. </a:t>
            </a:r>
            <a:endParaRPr lang="bs-Latn-BA" sz="2400" dirty="0" smtClean="0"/>
          </a:p>
          <a:p>
            <a:r>
              <a:rPr lang="bs-Latn-BA" sz="2400" b="1" dirty="0" smtClean="0"/>
              <a:t>Očuvanje </a:t>
            </a:r>
            <a:r>
              <a:rPr lang="bs-Latn-BA" sz="2400" b="1" dirty="0"/>
              <a:t>funkcije desne komore treba smatrati važnim ciljem liječenja</a:t>
            </a:r>
            <a:r>
              <a:rPr lang="bs-Latn-BA" sz="2400" dirty="0"/>
              <a:t>. </a:t>
            </a:r>
            <a:endParaRPr lang="bs-Latn-BA" sz="2400" dirty="0" smtClean="0"/>
          </a:p>
          <a:p>
            <a:r>
              <a:rPr lang="bs-Latn-BA" sz="2400" dirty="0" smtClean="0"/>
              <a:t>Diuretici </a:t>
            </a:r>
            <a:r>
              <a:rPr lang="bs-Latn-BA" sz="2400" dirty="0"/>
              <a:t>ostaju </a:t>
            </a:r>
            <a:r>
              <a:rPr lang="bs-Latn-BA" sz="2400" dirty="0" smtClean="0"/>
              <a:t>osnova </a:t>
            </a:r>
            <a:r>
              <a:rPr lang="bs-Latn-BA" sz="2400" dirty="0"/>
              <a:t>medicinske terapije u prisutnosti zadržavanja tekućine zbog PH-LHD-a.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2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623" y="910370"/>
            <a:ext cx="1075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b="1" dirty="0" smtClean="0"/>
              <a:t>Generalno: lijekovi </a:t>
            </a:r>
            <a:r>
              <a:rPr lang="bs-Latn-BA" sz="2800" b="1" dirty="0"/>
              <a:t>odobreni za PAH se ne preporučuju kod </a:t>
            </a:r>
            <a:r>
              <a:rPr lang="bs-Latn-BA" sz="2800" b="1" dirty="0" smtClean="0"/>
              <a:t>PH-LHD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0623" y="1680590"/>
            <a:ext cx="108383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2400" b="1" dirty="0"/>
              <a:t>Zatajenje srca sa smanjenom ejekcionom frakcijom </a:t>
            </a:r>
            <a:endParaRPr lang="en-US" sz="2400" b="1" dirty="0"/>
          </a:p>
          <a:p>
            <a:r>
              <a:rPr lang="bs-Latn-BA" dirty="0"/>
              <a:t>Male studije sugeriraju da sildenafil može poboljšati hemodinamiku i kapacitet za vježbanje kod PH </a:t>
            </a:r>
            <a:r>
              <a:rPr lang="bs-Latn-BA" dirty="0" smtClean="0"/>
              <a:t>u HFrEF, </a:t>
            </a:r>
            <a:r>
              <a:rPr lang="bs-Latn-BA" dirty="0"/>
              <a:t>ali nedostaju randomizirana kontrolirana ispitivanja</a:t>
            </a:r>
            <a:r>
              <a:rPr lang="bs-Latn-BA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623" y="2896468"/>
            <a:ext cx="10529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2400" b="1" dirty="0"/>
              <a:t>Zatajenje srca sa </a:t>
            </a:r>
            <a:r>
              <a:rPr lang="bs-Latn-BA" sz="2400" b="1" dirty="0" smtClean="0"/>
              <a:t>očuvanom </a:t>
            </a:r>
            <a:r>
              <a:rPr lang="bs-Latn-BA" sz="2400" b="1" dirty="0"/>
              <a:t>ejekcionom </a:t>
            </a:r>
            <a:r>
              <a:rPr lang="bs-Latn-BA" sz="2400" b="1" dirty="0" smtClean="0"/>
              <a:t>frakcijom</a:t>
            </a:r>
          </a:p>
          <a:p>
            <a:pPr lvl="0">
              <a:spcAft>
                <a:spcPts val="600"/>
              </a:spcAft>
            </a:pPr>
            <a:r>
              <a:rPr lang="bs-Latn-BA" dirty="0" smtClean="0"/>
              <a:t>Kod </a:t>
            </a:r>
            <a:r>
              <a:rPr lang="bs-Latn-BA" dirty="0"/>
              <a:t>bolesnika s pretežno CpcPH profilom </a:t>
            </a:r>
            <a:r>
              <a:rPr lang="bs-Latn-BA" dirty="0" smtClean="0"/>
              <a:t>(Combined</a:t>
            </a:r>
            <a:r>
              <a:rPr lang="en-US" dirty="0" smtClean="0"/>
              <a:t> </a:t>
            </a:r>
            <a:r>
              <a:rPr lang="en-US" dirty="0"/>
              <a:t>post- and pre-capillary </a:t>
            </a:r>
            <a:r>
              <a:rPr lang="bs-Latn-BA" dirty="0" smtClean="0"/>
              <a:t>P</a:t>
            </a:r>
            <a:r>
              <a:rPr lang="en-US" dirty="0" err="1" smtClean="0"/>
              <a:t>ulmonary</a:t>
            </a:r>
            <a:r>
              <a:rPr lang="en-US" dirty="0" smtClean="0"/>
              <a:t> </a:t>
            </a:r>
            <a:r>
              <a:rPr lang="bs-Latn-BA" dirty="0" smtClean="0"/>
              <a:t>H</a:t>
            </a:r>
            <a:r>
              <a:rPr lang="en-US" dirty="0" err="1" smtClean="0"/>
              <a:t>ypertension</a:t>
            </a:r>
            <a:r>
              <a:rPr lang="en-US" dirty="0"/>
              <a:t>)</a:t>
            </a:r>
            <a:r>
              <a:rPr lang="bs-Latn-BA" dirty="0"/>
              <a:t>, sildenafil je poboljšao hemodinamiku, funkciju desne komore i kvalitetu života nakon 6 i 12 mjeseci u usporedbi s placebom</a:t>
            </a:r>
            <a:r>
              <a:rPr lang="bs-Latn-BA" dirty="0" smtClean="0"/>
              <a:t>.*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281" y="6338047"/>
            <a:ext cx="1116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/>
              <a:t>*</a:t>
            </a:r>
            <a:r>
              <a:rPr lang="en-US" sz="1200" dirty="0" err="1" smtClean="0"/>
              <a:t>Guazzi</a:t>
            </a:r>
            <a:r>
              <a:rPr lang="en-US" sz="1200" dirty="0" smtClean="0"/>
              <a:t> </a:t>
            </a:r>
            <a:r>
              <a:rPr lang="en-US" sz="1200" dirty="0"/>
              <a:t>M, </a:t>
            </a:r>
            <a:r>
              <a:rPr lang="en-US" sz="1200" dirty="0" err="1"/>
              <a:t>Vicenzi</a:t>
            </a:r>
            <a:r>
              <a:rPr lang="en-US" sz="1200" dirty="0"/>
              <a:t> M, Arena R, </a:t>
            </a:r>
            <a:r>
              <a:rPr lang="en-US" sz="1200" dirty="0" err="1"/>
              <a:t>Guazzi</a:t>
            </a:r>
            <a:r>
              <a:rPr lang="en-US" sz="1200" dirty="0"/>
              <a:t> MD. Pulmonary hypertension in heart </a:t>
            </a:r>
            <a:r>
              <a:rPr lang="en-US" sz="1200" dirty="0" smtClean="0"/>
              <a:t>failure</a:t>
            </a:r>
            <a:r>
              <a:rPr lang="bs-Latn-BA" sz="1200" dirty="0" smtClean="0"/>
              <a:t> </a:t>
            </a:r>
            <a:r>
              <a:rPr lang="en-US" sz="1200" dirty="0" smtClean="0"/>
              <a:t>with </a:t>
            </a:r>
            <a:r>
              <a:rPr lang="en-US" sz="1200" dirty="0"/>
              <a:t>preserved ejection fraction: a target of phosphodiesterase-5 inhibition in </a:t>
            </a:r>
            <a:r>
              <a:rPr lang="en-US" sz="1200" dirty="0" smtClean="0"/>
              <a:t>a</a:t>
            </a:r>
            <a:r>
              <a:rPr lang="bs-Latn-BA" sz="1200" dirty="0" smtClean="0"/>
              <a:t> </a:t>
            </a:r>
            <a:r>
              <a:rPr lang="en-US" sz="1200" dirty="0" smtClean="0"/>
              <a:t>1-year </a:t>
            </a:r>
            <a:r>
              <a:rPr lang="en-US" sz="1200" dirty="0"/>
              <a:t>study. Circulation 2011;124:164–174.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281" y="4389345"/>
            <a:ext cx="1059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400" b="1" dirty="0"/>
              <a:t>Plućna hipertenzija povezana s bolešću srčanih zalistaka</a:t>
            </a:r>
            <a:endParaRPr lang="en-US" sz="2400" b="1" dirty="0"/>
          </a:p>
          <a:p>
            <a:r>
              <a:rPr lang="bs-Latn-BA" dirty="0" smtClean="0"/>
              <a:t>Hirurška korekcija </a:t>
            </a:r>
            <a:r>
              <a:rPr lang="bs-Latn-BA" dirty="0"/>
              <a:t>bolesti srčanih zalistaka </a:t>
            </a:r>
            <a:r>
              <a:rPr lang="bs-Latn-BA" dirty="0" smtClean="0"/>
              <a:t>poboljšava </a:t>
            </a:r>
            <a:r>
              <a:rPr lang="bs-Latn-BA" dirty="0"/>
              <a:t>kardiopulmonalnu hemodinamiku smanjenjem </a:t>
            </a:r>
            <a:r>
              <a:rPr lang="bs-Latn-BA" dirty="0" smtClean="0"/>
              <a:t>PAP i PAWP-a </a:t>
            </a:r>
            <a:r>
              <a:rPr lang="bs-Latn-BA" dirty="0"/>
              <a:t>(</a:t>
            </a:r>
            <a:r>
              <a:rPr lang="en-US" dirty="0"/>
              <a:t>Pulmonary arterial wedge </a:t>
            </a:r>
            <a:r>
              <a:rPr lang="en-US" dirty="0" smtClean="0"/>
              <a:t>pressure)</a:t>
            </a:r>
            <a:r>
              <a:rPr lang="bs-Latn-BA" dirty="0" smtClean="0"/>
              <a:t>, ali je ipak </a:t>
            </a:r>
            <a:r>
              <a:rPr lang="bs-Latn-BA" dirty="0"/>
              <a:t>perzistentna PH </a:t>
            </a:r>
            <a:r>
              <a:rPr lang="bs-Latn-BA" dirty="0" smtClean="0"/>
              <a:t>nakon </a:t>
            </a:r>
            <a:r>
              <a:rPr lang="bs-Latn-BA" dirty="0"/>
              <a:t>korekcije bolesti srčanih zalistaka </a:t>
            </a:r>
            <a:r>
              <a:rPr lang="bs-Latn-BA" dirty="0" smtClean="0"/>
              <a:t>česta </a:t>
            </a:r>
            <a:r>
              <a:rPr lang="bs-Latn-BA" dirty="0"/>
              <a:t>i povezana s nepovoljnim </a:t>
            </a:r>
            <a:r>
              <a:rPr lang="bs-Latn-BA" dirty="0" smtClean="0"/>
              <a:t>ishodima. </a:t>
            </a:r>
          </a:p>
          <a:p>
            <a:r>
              <a:rPr lang="bs-Latn-BA" dirty="0" smtClean="0"/>
              <a:t>Važno </a:t>
            </a:r>
            <a:r>
              <a:rPr lang="bs-Latn-BA" dirty="0"/>
              <a:t>je napomenuti da medicinska terapija </a:t>
            </a:r>
            <a:r>
              <a:rPr lang="bs-Latn-BA" dirty="0" smtClean="0"/>
              <a:t>za PH </a:t>
            </a:r>
            <a:r>
              <a:rPr lang="bs-Latn-BA" dirty="0"/>
              <a:t>nakon </a:t>
            </a:r>
            <a:r>
              <a:rPr lang="bs-Latn-BA" dirty="0" smtClean="0"/>
              <a:t>hirurške korekcije </a:t>
            </a:r>
            <a:r>
              <a:rPr lang="bs-Latn-BA" dirty="0"/>
              <a:t>srčanih zalistaka može biti štetna.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0623" y="251012"/>
            <a:ext cx="10623177" cy="659358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povezana s bolešću lijevog srca (grupa 2</a:t>
            </a:r>
            <a:r>
              <a:rPr lang="bs-Latn-BA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9729" cy="1325563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povezana s plućnim bolestima i/ili hipoksijom (grupa 3</a:t>
            </a:r>
            <a:r>
              <a:rPr lang="bs-Latn-BA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8765" y="1613647"/>
            <a:ext cx="48319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dirty="0"/>
              <a:t>Plućna hipertenzija se često </a:t>
            </a:r>
            <a:r>
              <a:rPr lang="bs-Latn-BA" sz="2800" dirty="0" smtClean="0"/>
              <a:t>zapaža </a:t>
            </a:r>
            <a:r>
              <a:rPr lang="bs-Latn-BA" sz="2800" dirty="0"/>
              <a:t>kod pacijenata sa HOBP i/ili emfizemom, ILD, kombinovanom plućnom fibrozom i emfizemom (CPFE) i sindromima </a:t>
            </a:r>
            <a:r>
              <a:rPr lang="bs-Latn-BA" sz="2800" dirty="0" smtClean="0"/>
              <a:t>hipoventilacije.</a:t>
            </a:r>
          </a:p>
          <a:p>
            <a:endParaRPr lang="bs-Latn-BA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4" y="1690688"/>
            <a:ext cx="5495401" cy="29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118" y="4643588"/>
            <a:ext cx="102645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2800" dirty="0" smtClean="0"/>
          </a:p>
          <a:p>
            <a:r>
              <a:rPr lang="bs-Latn-BA" sz="2400" dirty="0" smtClean="0"/>
              <a:t>Plućna </a:t>
            </a:r>
            <a:r>
              <a:rPr lang="bs-Latn-BA" sz="2400" dirty="0"/>
              <a:t>hipertenzija je rijetka kod opstruktivne apneje u </a:t>
            </a:r>
            <a:r>
              <a:rPr lang="bs-Latn-BA" sz="2400" dirty="0" smtClean="0"/>
              <a:t>snu, </a:t>
            </a:r>
            <a:r>
              <a:rPr lang="bs-Latn-BA" sz="2400" dirty="0"/>
              <a:t>osim ako istovremeno ne postoje druga stanja </a:t>
            </a:r>
            <a:r>
              <a:rPr lang="bs-Latn-BA" sz="2400" dirty="0" smtClean="0"/>
              <a:t>kao </a:t>
            </a:r>
            <a:r>
              <a:rPr lang="bs-Latn-BA" sz="2400" dirty="0"/>
              <a:t>što su HOBP ili dnevna hipoventilacija. 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29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435"/>
            <a:ext cx="10771094" cy="1165413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povezana s plućnim bolestima i/ili hipoksijom (grupa 3)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21747"/>
            <a:ext cx="1051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/>
              <a:t>Blaga </a:t>
            </a:r>
            <a:r>
              <a:rPr lang="bs-Latn-BA" sz="2400" b="1" dirty="0"/>
              <a:t>PH </a:t>
            </a:r>
            <a:r>
              <a:rPr lang="bs-Latn-BA" sz="2400" b="1" dirty="0" smtClean="0"/>
              <a:t>je česta </a:t>
            </a:r>
            <a:r>
              <a:rPr lang="bs-Latn-BA" sz="2400" b="1" dirty="0"/>
              <a:t>kod uznapredovale HOBP i </a:t>
            </a:r>
            <a:r>
              <a:rPr lang="bs-Latn-BA" sz="2400" b="1" dirty="0" smtClean="0"/>
              <a:t>ILD</a:t>
            </a:r>
            <a:r>
              <a:rPr lang="bs-Latn-BA" sz="2400" dirty="0" smtClean="0"/>
              <a:t>, </a:t>
            </a:r>
          </a:p>
          <a:p>
            <a:r>
              <a:rPr lang="bs-Latn-BA" sz="2400" dirty="0" smtClean="0"/>
              <a:t>negativno utiče </a:t>
            </a:r>
            <a:r>
              <a:rPr lang="bs-Latn-BA" sz="2400" dirty="0"/>
              <a:t>na simptome i preživljavanje, te je povezana s </a:t>
            </a:r>
            <a:r>
              <a:rPr lang="bs-Latn-BA" sz="2400" dirty="0" smtClean="0"/>
              <a:t>učestalijom </a:t>
            </a:r>
            <a:r>
              <a:rPr lang="bs-Latn-BA" sz="2400" dirty="0"/>
              <a:t>hospitalizacijom.</a:t>
            </a:r>
            <a:endParaRPr lang="en-US" sz="2400" dirty="0"/>
          </a:p>
          <a:p>
            <a:endParaRPr lang="bs-Latn-BA" sz="1600" dirty="0" smtClean="0"/>
          </a:p>
          <a:p>
            <a:r>
              <a:rPr lang="bs-Latn-BA" sz="2400" b="1" dirty="0" smtClean="0"/>
              <a:t>Teška </a:t>
            </a:r>
            <a:r>
              <a:rPr lang="bs-Latn-BA" sz="2400" b="1" dirty="0"/>
              <a:t>PH je rijetka, javlja se u 1–5% slučajeva HOBP i u 10% pacijenata s uznapredovalom </a:t>
            </a:r>
            <a:r>
              <a:rPr lang="bs-Latn-BA" sz="2400" b="1" dirty="0" smtClean="0"/>
              <a:t>ILD,</a:t>
            </a:r>
          </a:p>
          <a:p>
            <a:r>
              <a:rPr lang="bs-Latn-BA" sz="2400" b="1" dirty="0" smtClean="0"/>
              <a:t>Razvoj </a:t>
            </a:r>
            <a:r>
              <a:rPr lang="bs-Latn-BA" sz="2400" b="1" dirty="0"/>
              <a:t>teške PH uveliko je neovisan o </a:t>
            </a:r>
            <a:r>
              <a:rPr lang="bs-Latn-BA" sz="2400" b="1" dirty="0" smtClean="0"/>
              <a:t>nalazu spirometrije, </a:t>
            </a:r>
            <a:r>
              <a:rPr lang="bs-Latn-BA" sz="2400" b="1" dirty="0"/>
              <a:t>ali obično je praćen hipoksemijom, niskim PaCO2 i značajnim smanjenjem DLCO</a:t>
            </a:r>
            <a:r>
              <a:rPr lang="bs-Latn-BA" sz="2400" b="1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3718" y="4527177"/>
            <a:ext cx="105200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/>
              <a:t>Dijagnoza</a:t>
            </a:r>
          </a:p>
          <a:p>
            <a:r>
              <a:rPr lang="bs-Latn-BA" sz="2200" dirty="0" smtClean="0"/>
              <a:t>Kod </a:t>
            </a:r>
            <a:r>
              <a:rPr lang="bs-Latn-BA" sz="2200" dirty="0"/>
              <a:t>pacijenata s plućnim </a:t>
            </a:r>
            <a:r>
              <a:rPr lang="bs-Latn-BA" sz="2200" dirty="0" smtClean="0"/>
              <a:t>bolestima </a:t>
            </a:r>
            <a:r>
              <a:rPr lang="bs-Latn-BA" sz="2200" dirty="0"/>
              <a:t>simptomi PH, posebno dispneja pri naporu, preklapaju se sa simptomima osnovnog stanja</a:t>
            </a:r>
            <a:r>
              <a:rPr lang="bs-Latn-BA" sz="2200" dirty="0" smtClean="0"/>
              <a:t>.</a:t>
            </a:r>
          </a:p>
          <a:p>
            <a:r>
              <a:rPr lang="bs-Latn-BA" sz="2200" dirty="0"/>
              <a:t>Ehokardiografija ostaje najčešće korišteni neinvazivni dijagnostički alat za procjenu PH</a:t>
            </a:r>
            <a:r>
              <a:rPr lang="bs-Latn-BA" sz="2200" dirty="0" smtClean="0"/>
              <a:t>; </a:t>
            </a:r>
            <a:r>
              <a:rPr lang="bs-Latn-BA" dirty="0"/>
              <a:t>Međutim, tačnost ehokardiografije kod pacijenata sa uznapredovalim respiratornim bolestima je niska, </a:t>
            </a:r>
            <a:r>
              <a:rPr lang="bs-Latn-BA" dirty="0" smtClean="0"/>
              <a:t>sa nemjerljivom brzinom trikuspidne regurgitacije kod </a:t>
            </a:r>
            <a:r>
              <a:rPr lang="bs-Latn-BA" dirty="0"/>
              <a:t>&gt;50% </a:t>
            </a:r>
            <a:r>
              <a:rPr lang="bs-Latn-BA" dirty="0" smtClean="0"/>
              <a:t>pacijenata, </a:t>
            </a:r>
            <a:r>
              <a:rPr lang="bs-Latn-BA" dirty="0"/>
              <a:t>u nekim </a:t>
            </a:r>
            <a:r>
              <a:rPr lang="bs-Latn-BA" dirty="0" smtClean="0"/>
              <a:t>studijama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5459" y="248585"/>
            <a:ext cx="10717306" cy="1078192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povezana s plućnim bolestima i/ili hipoksijom (grupa 3)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5459" y="1326777"/>
            <a:ext cx="104797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/>
              <a:t>Terapija</a:t>
            </a:r>
          </a:p>
          <a:p>
            <a:r>
              <a:rPr lang="bs-Latn-BA" sz="2000" i="1" dirty="0"/>
              <a:t>Plućna hipertenzija povezana s HOPB ili </a:t>
            </a:r>
            <a:r>
              <a:rPr lang="bs-Latn-BA" sz="2000" i="1" dirty="0" smtClean="0"/>
              <a:t>emfizemom</a:t>
            </a:r>
            <a:endParaRPr lang="bs-Latn-BA" sz="2000" b="1" i="1" dirty="0" smtClean="0"/>
          </a:p>
          <a:p>
            <a:r>
              <a:rPr lang="bs-Latn-BA" sz="2200" dirty="0"/>
              <a:t>U</a:t>
            </a:r>
            <a:r>
              <a:rPr lang="bs-Latn-BA" sz="2200" dirty="0" smtClean="0"/>
              <a:t> </a:t>
            </a:r>
            <a:r>
              <a:rPr lang="bs-Latn-BA" sz="2200" dirty="0"/>
              <a:t>nedostatku velikih randomiziranih ispitivanja, dokazi su nedovoljni da bi podržali opću upotrebu lijekova </a:t>
            </a:r>
            <a:r>
              <a:rPr lang="bs-Latn-BA" sz="2200" dirty="0" smtClean="0"/>
              <a:t>za </a:t>
            </a:r>
            <a:r>
              <a:rPr lang="bs-Latn-BA" sz="2200" dirty="0"/>
              <a:t>PAH </a:t>
            </a:r>
            <a:r>
              <a:rPr lang="bs-Latn-BA" sz="2200" dirty="0" smtClean="0"/>
              <a:t>kod </a:t>
            </a:r>
            <a:r>
              <a:rPr lang="bs-Latn-BA" sz="2200" dirty="0"/>
              <a:t>bolesnika s HOPB-om i </a:t>
            </a:r>
            <a:r>
              <a:rPr lang="bs-Latn-BA" sz="2200" dirty="0" smtClean="0"/>
              <a:t>PAH</a:t>
            </a:r>
            <a:r>
              <a:rPr lang="bs-Latn-BA" sz="2200" dirty="0"/>
              <a:t>. </a:t>
            </a:r>
            <a:endParaRPr lang="bs-Latn-BA" sz="2200" dirty="0" smtClean="0"/>
          </a:p>
          <a:p>
            <a:r>
              <a:rPr lang="bs-Latn-BA" dirty="0"/>
              <a:t>Podaci registra pokazali su da </a:t>
            </a:r>
            <a:r>
              <a:rPr lang="bs-Latn-BA" dirty="0" smtClean="0"/>
              <a:t>je 30</a:t>
            </a:r>
            <a:r>
              <a:rPr lang="bs-Latn-BA" dirty="0"/>
              <a:t>% bolesnika s HOPB-om i teškom PH, pretežno liječenih </a:t>
            </a:r>
            <a:r>
              <a:rPr lang="bs-Latn-BA" dirty="0" smtClean="0"/>
              <a:t>PDE5i, imalo poboljšanje </a:t>
            </a:r>
            <a:r>
              <a:rPr lang="bs-Latn-BA" dirty="0"/>
              <a:t>WHO-FC, 6MWD i PVR u odnosu na početne </a:t>
            </a:r>
            <a:r>
              <a:rPr lang="bs-Latn-BA" dirty="0" smtClean="0"/>
              <a:t>vrijednosti. Oni su imali </a:t>
            </a:r>
            <a:r>
              <a:rPr lang="bs-Latn-BA" dirty="0"/>
              <a:t>poboljšano preživljavanje bez </a:t>
            </a:r>
            <a:r>
              <a:rPr lang="bs-Latn-BA" dirty="0" smtClean="0"/>
              <a:t>potrebe za transplantacijom. </a:t>
            </a:r>
          </a:p>
          <a:p>
            <a:r>
              <a:rPr lang="bs-Latn-BA" dirty="0" smtClean="0"/>
              <a:t>Ovo opravdava upućivanje pacijenata </a:t>
            </a:r>
            <a:r>
              <a:rPr lang="bs-Latn-BA" dirty="0"/>
              <a:t>s </a:t>
            </a:r>
            <a:r>
              <a:rPr lang="bs-Latn-BA" dirty="0" smtClean="0"/>
              <a:t>HOPB-om </a:t>
            </a:r>
            <a:r>
              <a:rPr lang="bs-Latn-BA" dirty="0"/>
              <a:t>i sumnjom na tešku PH </a:t>
            </a:r>
            <a:r>
              <a:rPr lang="bs-Latn-BA" dirty="0" smtClean="0"/>
              <a:t>ka MDT radi individualnog donošenja </a:t>
            </a:r>
            <a:r>
              <a:rPr lang="bs-Latn-BA" dirty="0"/>
              <a:t>odluka.</a:t>
            </a:r>
            <a:endParaRPr lang="en-US" dirty="0"/>
          </a:p>
          <a:p>
            <a:endParaRPr lang="bs-Latn-BA" dirty="0" smtClean="0"/>
          </a:p>
          <a:p>
            <a:r>
              <a:rPr lang="bs-Latn-BA" sz="2000" i="1" dirty="0"/>
              <a:t>Plućna hipertenzija povezana s intersticijskom bolešću pluća</a:t>
            </a:r>
            <a:endParaRPr lang="en-US" sz="2000" i="1" dirty="0"/>
          </a:p>
          <a:p>
            <a:r>
              <a:rPr lang="bs-Latn-BA" sz="2200" dirty="0"/>
              <a:t>Brojne studije faze 2 i faze 3 istraživale su upotrebu ERA (</a:t>
            </a:r>
            <a:r>
              <a:rPr lang="en-US" sz="2200" dirty="0" err="1"/>
              <a:t>Endothelin</a:t>
            </a:r>
            <a:r>
              <a:rPr lang="en-US" sz="2200" dirty="0"/>
              <a:t> receptor antagonist)</a:t>
            </a:r>
            <a:r>
              <a:rPr lang="bs-Latn-BA" sz="2200" dirty="0"/>
              <a:t> za liječenje </a:t>
            </a:r>
            <a:r>
              <a:rPr lang="bs-Latn-BA" sz="2200" dirty="0" smtClean="0"/>
              <a:t>PAH kod ILD-a</a:t>
            </a:r>
            <a:r>
              <a:rPr lang="bs-Latn-BA" sz="2200" dirty="0"/>
              <a:t>, </a:t>
            </a:r>
            <a:r>
              <a:rPr lang="bs-Latn-BA" sz="2200" dirty="0" smtClean="0"/>
              <a:t>su rezultirale s </a:t>
            </a:r>
            <a:r>
              <a:rPr lang="bs-Latn-BA" sz="2200" dirty="0"/>
              <a:t>negativnim </a:t>
            </a:r>
            <a:r>
              <a:rPr lang="bs-Latn-BA" sz="2200" dirty="0" smtClean="0"/>
              <a:t>ishodima. </a:t>
            </a:r>
          </a:p>
          <a:p>
            <a:r>
              <a:rPr lang="bs-Latn-BA" sz="2200" dirty="0" smtClean="0"/>
              <a:t>PDE5i (sildenafil) </a:t>
            </a:r>
            <a:r>
              <a:rPr lang="bs-Latn-BA" sz="2200" dirty="0"/>
              <a:t>je istraživan u ispitivanjima faze 3 na pacijentima sa ILD-om, također s negativnim rezultatima</a:t>
            </a:r>
            <a:r>
              <a:rPr lang="bs-Latn-BA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2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9" y="1846731"/>
            <a:ext cx="5719482" cy="3433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4917" y="2241178"/>
            <a:ext cx="434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U 16. sedmici, </a:t>
            </a:r>
            <a:r>
              <a:rPr lang="bs-Latn-BA" dirty="0" smtClean="0"/>
              <a:t>placebo-korigirana </a:t>
            </a:r>
            <a:r>
              <a:rPr lang="bs-Latn-BA" dirty="0"/>
              <a:t>6MWD poboljšana je za 31 m s inhaliranim treprostinilom.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459" y="248585"/>
            <a:ext cx="10717306" cy="10781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200" b="1" smtClean="0">
                <a:solidFill>
                  <a:srgbClr val="FF0000"/>
                </a:solidFill>
              </a:rPr>
              <a:t>Plućna hipertenzija povezana s plućnim bolestima i/ili hipoksijom (grupa 3)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15789" y="5435299"/>
            <a:ext cx="1045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dirty="0"/>
              <a:t>O</a:t>
            </a:r>
            <a:r>
              <a:rPr lang="bs-Latn-BA" sz="2400" dirty="0" smtClean="0"/>
              <a:t>bzirom </a:t>
            </a:r>
            <a:r>
              <a:rPr lang="bs-Latn-BA" sz="2400" dirty="0"/>
              <a:t>na značajan uticaj čak i blage PH kod pacijenata s ILD, </a:t>
            </a:r>
            <a:r>
              <a:rPr lang="bs-Latn-BA" sz="2400" b="1" dirty="0"/>
              <a:t>pacijenti koji ispunjavaju uslove trebaju biti upućeni na evaluaciju za transplantaciju </a:t>
            </a:r>
            <a:r>
              <a:rPr lang="bs-Latn-BA" sz="2400" b="1" dirty="0" smtClean="0"/>
              <a:t>pluća !!!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4072" y="1322313"/>
            <a:ext cx="1061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Obećavajući rezultati dobijeni su upotrebom inhaliranog treprostinila 4 X 72 μg (INCEASE trial – phase 3</a:t>
            </a:r>
            <a:r>
              <a:rPr lang="bs-Latn-BA" b="1" dirty="0" smtClean="0"/>
              <a:t>).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8260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C0432E-4581-DA49-05AD-00C520701936}"/>
              </a:ext>
            </a:extLst>
          </p:cNvPr>
          <p:cNvSpPr txBox="1"/>
          <p:nvPr/>
        </p:nvSpPr>
        <p:spPr>
          <a:xfrm>
            <a:off x="431461" y="6387478"/>
            <a:ext cx="8033269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de-CH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Humbert. Eur Heart J. 2022;43:3618</a:t>
            </a:r>
            <a:r>
              <a:rPr lang="fr-FR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Humbert. </a:t>
            </a:r>
            <a:r>
              <a:rPr lang="en-US" sz="120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fr-FR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 2023;61:2200879. Simonneau. </a:t>
            </a:r>
            <a:r>
              <a:rPr lang="fr-FR" sz="120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fr-FR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 2019;53:1801913.</a:t>
            </a:r>
            <a:endParaRPr lang="en-GB" sz="1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DD4401-1C7C-72DD-2D7C-C3A0744D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>
            <a:normAutofit fontScale="90000"/>
          </a:bodyPr>
          <a:lstStyle/>
          <a:p>
            <a:r>
              <a:rPr lang="en-US" dirty="0"/>
              <a:t>ESC/ERS: Risk Assessment </a:t>
            </a:r>
            <a:r>
              <a:rPr lang="bs-Latn-BA" dirty="0"/>
              <a:t>from death in </a:t>
            </a:r>
            <a:r>
              <a:rPr lang="bs-Latn-BA" dirty="0" smtClean="0"/>
              <a:t>PAH </a:t>
            </a:r>
            <a:r>
              <a:rPr lang="en-US" dirty="0" smtClean="0"/>
              <a:t>(cont’d</a:t>
            </a:r>
            <a:r>
              <a:rPr lang="en-US" dirty="0"/>
              <a:t>)</a:t>
            </a:r>
          </a:p>
        </p:txBody>
      </p:sp>
      <p:graphicFrame>
        <p:nvGraphicFramePr>
          <p:cNvPr id="2" name="Group 125">
            <a:extLst>
              <a:ext uri="{FF2B5EF4-FFF2-40B4-BE49-F238E27FC236}">
                <a16:creationId xmlns:a16="http://schemas.microsoft.com/office/drawing/2014/main" xmlns="" id="{D0BB959B-D141-4AB3-5EFC-83ABF6894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35876"/>
              </p:ext>
            </p:extLst>
          </p:nvPr>
        </p:nvGraphicFramePr>
        <p:xfrm>
          <a:off x="719138" y="1600200"/>
          <a:ext cx="10760076" cy="414528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262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9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9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9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9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Prognostic Determinants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(Estimated 1-yr Mortality)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risk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(&lt;5%)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 risk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(5%-20%)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risk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(&gt;20%)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32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Echocardiography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RA area</a:t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TAPSE/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sPAP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Pericardial effusion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&lt;18 cm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&gt;0.32 mm/mm Hg</a:t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18-26 cm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0.19-0.32 mm/mm Hg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&gt;26 cm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&lt;0.19 mm/mm Hg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 or large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cMRI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RVEF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SVI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RVESVI</a:t>
                      </a: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&gt;54%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&gt;40 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&lt;42 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37%-54%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26-40 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42-54 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&lt;37%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&lt;26 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&gt;54 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5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Hemodynamics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RAP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 SVI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SvO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&lt;8 mm Hg,</a:t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≥2.5 L/min/m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&gt;38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mL/m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&gt;65%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8-14 mm Hg,</a:t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2.0-2.4 L/min/m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31-38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mL/m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60%-65%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&gt;14 mm Hg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&lt;2.0 L/min/m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&lt;31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mL/m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&lt;60%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7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kod hronične tromboembolijske bolesti (grupa 4</a:t>
            </a:r>
            <a:r>
              <a:rPr lang="bs-Latn-BA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435" y="1550894"/>
            <a:ext cx="103004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Mogućnost </a:t>
            </a:r>
            <a:r>
              <a:rPr lang="bs-Latn-BA" sz="2000" dirty="0" smtClean="0"/>
              <a:t>hronične tromboembolijske plućne hipertenzije (CTEPH) </a:t>
            </a:r>
            <a:r>
              <a:rPr lang="bs-Latn-BA" sz="2000" dirty="0"/>
              <a:t>treba </a:t>
            </a:r>
            <a:r>
              <a:rPr lang="bs-Latn-BA" sz="2000" dirty="0" smtClean="0"/>
              <a:t>razmotriti u slučajevima: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/>
              <a:t>ako radiološki znaci ukazuju na CTEPH na </a:t>
            </a:r>
            <a:r>
              <a:rPr lang="bs-Latn-BA" sz="2000" dirty="0" smtClean="0"/>
              <a:t>CT </a:t>
            </a:r>
            <a:r>
              <a:rPr lang="bs-Latn-BA" sz="2000" dirty="0"/>
              <a:t>snimku urađenom za dijagnosticiranje </a:t>
            </a:r>
            <a:r>
              <a:rPr lang="bs-Latn-BA" sz="2000" dirty="0" smtClean="0"/>
              <a:t>PTE, </a:t>
            </a:r>
            <a:r>
              <a:rPr lang="bs-Latn-BA" sz="2000" dirty="0"/>
              <a:t>i/ili ako je procijenjeni sPAP &gt;60 </a:t>
            </a:r>
            <a:r>
              <a:rPr lang="bs-Latn-BA" sz="2000" dirty="0" smtClean="0"/>
              <a:t>mmHg </a:t>
            </a:r>
            <a:r>
              <a:rPr lang="bs-Latn-BA" sz="2000" dirty="0"/>
              <a:t>na ehokardiogramu;</a:t>
            </a:r>
            <a:r>
              <a:rPr lang="bs-Latn-BA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/>
              <a:t>kada dispneja ili funkcionalna ograničenja perzistiraju u kliničkom toku nakon </a:t>
            </a:r>
            <a:r>
              <a:rPr lang="bs-Latn-BA" sz="2000" dirty="0" smtClean="0"/>
              <a:t>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/>
              <a:t>kod asimptomatskih pacijenata sa faktorima rizika za CTEPH ili visokim predikcionim skorom za </a:t>
            </a:r>
            <a:r>
              <a:rPr lang="bs-Latn-BA" sz="2000" dirty="0" smtClean="0"/>
              <a:t>CTEPH</a:t>
            </a:r>
          </a:p>
          <a:p>
            <a:r>
              <a:rPr lang="bs-Latn-BA" sz="2000" dirty="0" smtClean="0"/>
              <a:t>				trajni </a:t>
            </a:r>
            <a:r>
              <a:rPr lang="bs-Latn-BA" sz="2000" dirty="0"/>
              <a:t>intravaskularni uređaji (pacemaker, dugoročni centralni kateteri, ventrikuloatrijski šantovi), upalne bolesti crijeva</a:t>
            </a:r>
            <a:r>
              <a:rPr lang="bs-Latn-BA" sz="2000" dirty="0" smtClean="0"/>
              <a:t>,</a:t>
            </a:r>
          </a:p>
          <a:p>
            <a:r>
              <a:rPr lang="bs-Latn-BA" sz="2000" dirty="0"/>
              <a:t>	</a:t>
            </a:r>
            <a:r>
              <a:rPr lang="bs-Latn-BA" sz="2000" dirty="0" smtClean="0"/>
              <a:t>			esencijalna </a:t>
            </a:r>
            <a:r>
              <a:rPr lang="bs-Latn-BA" sz="2000" dirty="0"/>
              <a:t>trombocitemija, </a:t>
            </a:r>
            <a:endParaRPr lang="bs-Latn-BA" sz="2000" dirty="0" smtClean="0"/>
          </a:p>
          <a:p>
            <a:r>
              <a:rPr lang="bs-Latn-BA" sz="2000" dirty="0"/>
              <a:t>	</a:t>
            </a:r>
            <a:r>
              <a:rPr lang="bs-Latn-BA" sz="2000" dirty="0" smtClean="0"/>
              <a:t>			policitemija </a:t>
            </a:r>
            <a:r>
              <a:rPr lang="bs-Latn-BA" sz="2000" dirty="0"/>
              <a:t>vera, </a:t>
            </a:r>
            <a:endParaRPr lang="bs-Latn-BA" sz="2000" dirty="0" smtClean="0"/>
          </a:p>
          <a:p>
            <a:r>
              <a:rPr lang="bs-Latn-BA" sz="2000" dirty="0"/>
              <a:t>	</a:t>
            </a:r>
            <a:r>
              <a:rPr lang="bs-Latn-BA" sz="2000" dirty="0" smtClean="0"/>
              <a:t>			splenektomija</a:t>
            </a:r>
            <a:r>
              <a:rPr lang="bs-Latn-BA" sz="2000" dirty="0"/>
              <a:t>, </a:t>
            </a:r>
            <a:endParaRPr lang="bs-Latn-BA" sz="2000" dirty="0" smtClean="0"/>
          </a:p>
          <a:p>
            <a:r>
              <a:rPr lang="bs-Latn-BA" sz="2000" dirty="0"/>
              <a:t>	</a:t>
            </a:r>
            <a:r>
              <a:rPr lang="bs-Latn-BA" sz="2000" dirty="0" smtClean="0"/>
              <a:t>			antifosfolipidni </a:t>
            </a:r>
            <a:r>
              <a:rPr lang="bs-Latn-BA" sz="2000" dirty="0"/>
              <a:t>sindrom, </a:t>
            </a:r>
            <a:endParaRPr lang="bs-Latn-BA" sz="2000" dirty="0" smtClean="0"/>
          </a:p>
          <a:p>
            <a:r>
              <a:rPr lang="bs-Latn-BA" sz="2000" dirty="0"/>
              <a:t>	</a:t>
            </a:r>
            <a:r>
              <a:rPr lang="bs-Latn-BA" sz="2000" dirty="0" smtClean="0"/>
              <a:t>			visoke </a:t>
            </a:r>
            <a:r>
              <a:rPr lang="bs-Latn-BA" sz="2000" dirty="0"/>
              <a:t>doze nadomjesne terapije hormonima štitnjače i </a:t>
            </a:r>
            <a:r>
              <a:rPr lang="bs-Latn-BA" sz="2000" dirty="0" smtClean="0"/>
              <a:t>					malignitet 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0" y="3433482"/>
            <a:ext cx="0" cy="313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9975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200" b="1" smtClean="0">
                <a:solidFill>
                  <a:srgbClr val="FF0000"/>
                </a:solidFill>
              </a:rPr>
              <a:t>Plućna hipertenzija kod hronične tromboembolijske bolesti (grupa 4)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788" y="1470212"/>
            <a:ext cx="10560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Terapija</a:t>
            </a:r>
            <a:endParaRPr lang="en-US" dirty="0"/>
          </a:p>
          <a:p>
            <a:r>
              <a:rPr lang="bs-Latn-BA" sz="2400" dirty="0"/>
              <a:t>Pacijentima sa CTEPH preporučuje se doživotna terapijska antikoagulacija, jer su rekurentne plućne tromboembolije praćene nedovoljnim razgradnjom ugruška ključne patofiziološke karakteristike ove bolesti.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49388"/>
            <a:ext cx="10515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Ne </a:t>
            </a:r>
            <a:r>
              <a:rPr lang="bs-Latn-BA" b="1" dirty="0"/>
              <a:t>postoje randomizirane kontrolirane studije (RCT) o CTEPH-u ni sa jednim od odobrenih antikoagulansa; međutim, uprkos nedostatku dokaza, stručnjaci preporučuju VKA (antagoniste Vitamina K) koji se najčešće koriste kao osnovna terapija za pacijente sa CTEPH. </a:t>
            </a:r>
            <a:endParaRPr lang="bs-Latn-BA" b="1" dirty="0" smtClean="0"/>
          </a:p>
          <a:p>
            <a:r>
              <a:rPr lang="bs-Latn-BA" b="1" dirty="0"/>
              <a:t>U novije vrijeme, NOAC (</a:t>
            </a:r>
            <a:r>
              <a:rPr lang="en-US" b="1" dirty="0"/>
              <a:t>Novel oral anticoagulant</a:t>
            </a:r>
            <a:r>
              <a:rPr lang="bs-Latn-BA" b="1" dirty="0"/>
              <a:t> ) se češće koriste kao alternative VKA, </a:t>
            </a:r>
            <a:r>
              <a:rPr lang="bs-Latn-BA" b="1" dirty="0" smtClean="0"/>
              <a:t>ali bez podloge u  RCT. </a:t>
            </a:r>
          </a:p>
          <a:p>
            <a:pPr>
              <a:spcAft>
                <a:spcPts val="1200"/>
              </a:spcAft>
            </a:pPr>
            <a:r>
              <a:rPr lang="bs-Latn-BA" b="1" dirty="0" smtClean="0"/>
              <a:t>Retrospektivna </a:t>
            </a:r>
            <a:r>
              <a:rPr lang="bs-Latn-BA" b="1" dirty="0"/>
              <a:t>serija slučajeva iz Velike Britanije i multicentrični prospektivni registar (EXPERT) </a:t>
            </a:r>
            <a:r>
              <a:rPr lang="bs-Latn-BA" b="1" dirty="0" smtClean="0"/>
              <a:t>su pokazali  </a:t>
            </a:r>
            <a:r>
              <a:rPr lang="bs-Latn-BA" b="1" dirty="0"/>
              <a:t>uporedive stope krvarenja za VKA i NOAC kod CTEPH-a, ali stope ponovne venske tromboembolije bile su veće kod onih koji su primali </a:t>
            </a:r>
            <a:r>
              <a:rPr lang="bs-Latn-BA" b="1" dirty="0" smtClean="0"/>
              <a:t>NOAC-e*.</a:t>
            </a:r>
          </a:p>
          <a:p>
            <a:r>
              <a:rPr lang="bs-Latn-BA" b="1" dirty="0"/>
              <a:t>Kod pacijenata sa antifosfolipidnim sindromom (10% populacije sa CTEPH), preporučuju se </a:t>
            </a:r>
            <a:r>
              <a:rPr lang="bs-Latn-BA" b="1" dirty="0" smtClean="0"/>
              <a:t>VKA**</a:t>
            </a:r>
          </a:p>
          <a:p>
            <a:r>
              <a:rPr lang="bs-Latn-BA" b="1" dirty="0" smtClean="0"/>
              <a:t>Skrining </a:t>
            </a:r>
            <a:r>
              <a:rPr lang="bs-Latn-BA" b="1" dirty="0"/>
              <a:t>na antifosfolipidni sindrom treba provesti prilikom dijagnoze CTEPH-a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60141"/>
            <a:ext cx="1081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dirty="0" smtClean="0"/>
              <a:t>*</a:t>
            </a:r>
            <a:r>
              <a:rPr lang="en-US" sz="1000" dirty="0" err="1"/>
              <a:t>Humbert</a:t>
            </a:r>
            <a:r>
              <a:rPr lang="en-US" sz="1000" dirty="0"/>
              <a:t> MS, </a:t>
            </a:r>
            <a:r>
              <a:rPr lang="en-US" sz="1000" dirty="0" err="1"/>
              <a:t>Simonneau</a:t>
            </a:r>
            <a:r>
              <a:rPr lang="en-US" sz="1000" dirty="0"/>
              <a:t> G, </a:t>
            </a:r>
            <a:r>
              <a:rPr lang="en-US" sz="1000" dirty="0" err="1"/>
              <a:t>Pittrow</a:t>
            </a:r>
            <a:r>
              <a:rPr lang="en-US" sz="1000" dirty="0"/>
              <a:t> D, </a:t>
            </a:r>
            <a:r>
              <a:rPr lang="en-US" sz="1000" dirty="0" err="1"/>
              <a:t>Delcroix</a:t>
            </a:r>
            <a:r>
              <a:rPr lang="en-US" sz="1000" dirty="0"/>
              <a:t> M, </a:t>
            </a:r>
            <a:r>
              <a:rPr lang="en-US" sz="1000" dirty="0" err="1"/>
              <a:t>Pepke-Zaba</a:t>
            </a:r>
            <a:r>
              <a:rPr lang="en-US" sz="1000" dirty="0"/>
              <a:t> </a:t>
            </a:r>
            <a:r>
              <a:rPr lang="en-US" sz="1000" dirty="0" smtClean="0"/>
              <a:t>J</a:t>
            </a:r>
            <a:r>
              <a:rPr lang="bs-Latn-BA" sz="1000" dirty="0" smtClean="0"/>
              <a:t>, </a:t>
            </a:r>
            <a:r>
              <a:rPr lang="en-US" sz="1000" dirty="0" smtClean="0"/>
              <a:t>et </a:t>
            </a:r>
            <a:r>
              <a:rPr lang="en-US" sz="1000" dirty="0"/>
              <a:t>al. Oral anticoagulants (NOAC and VKA) in chronic thromboembolic </a:t>
            </a:r>
            <a:r>
              <a:rPr lang="en-US" sz="1000" dirty="0" smtClean="0"/>
              <a:t>pulmonary</a:t>
            </a:r>
            <a:r>
              <a:rPr lang="bs-Latn-BA" sz="1000" dirty="0" smtClean="0"/>
              <a:t> </a:t>
            </a:r>
            <a:r>
              <a:rPr lang="en-US" sz="1000" dirty="0" smtClean="0"/>
              <a:t>hypertension</a:t>
            </a:r>
            <a:r>
              <a:rPr lang="en-US" sz="1000" dirty="0"/>
              <a:t>. J Heart Lung Transplant 2022;41:716–721</a:t>
            </a:r>
            <a:r>
              <a:rPr lang="en-US" sz="1000" dirty="0" smtClean="0"/>
              <a:t>.</a:t>
            </a:r>
            <a:endParaRPr lang="bs-Latn-BA" sz="1000" dirty="0" smtClean="0"/>
          </a:p>
          <a:p>
            <a:r>
              <a:rPr lang="bs-Latn-BA" sz="1000" dirty="0" smtClean="0"/>
              <a:t>**</a:t>
            </a:r>
            <a:r>
              <a:rPr lang="en-US" sz="1000" dirty="0" err="1"/>
              <a:t>Ordi-Ros</a:t>
            </a:r>
            <a:r>
              <a:rPr lang="en-US" sz="1000" dirty="0"/>
              <a:t> J, </a:t>
            </a:r>
            <a:r>
              <a:rPr lang="en-US" sz="1000" dirty="0" err="1"/>
              <a:t>Saez</a:t>
            </a:r>
            <a:r>
              <a:rPr lang="en-US" sz="1000" dirty="0"/>
              <a:t>-Comet L, Perez-</a:t>
            </a:r>
            <a:r>
              <a:rPr lang="en-US" sz="1000" dirty="0" err="1"/>
              <a:t>Conesa</a:t>
            </a:r>
            <a:r>
              <a:rPr lang="en-US" sz="1000" dirty="0"/>
              <a:t> M, Vidal X, </a:t>
            </a:r>
            <a:r>
              <a:rPr lang="en-US" sz="1000" dirty="0" err="1"/>
              <a:t>Riera-Mestre</a:t>
            </a:r>
            <a:r>
              <a:rPr lang="en-US" sz="1000" dirty="0"/>
              <a:t> </a:t>
            </a:r>
            <a:r>
              <a:rPr lang="en-US" sz="1000" dirty="0" smtClean="0"/>
              <a:t>A,</a:t>
            </a:r>
            <a:r>
              <a:rPr lang="bs-Latn-BA" sz="1000" dirty="0" smtClean="0"/>
              <a:t> </a:t>
            </a:r>
            <a:r>
              <a:rPr lang="en-US" sz="1000" dirty="0" smtClean="0"/>
              <a:t>Castro-</a:t>
            </a:r>
            <a:r>
              <a:rPr lang="en-US" sz="1000" dirty="0" err="1" smtClean="0"/>
              <a:t>Salomo</a:t>
            </a:r>
            <a:r>
              <a:rPr lang="en-US" sz="1000" dirty="0" smtClean="0"/>
              <a:t> </a:t>
            </a:r>
            <a:r>
              <a:rPr lang="en-US" sz="1000" dirty="0"/>
              <a:t>A, et al. </a:t>
            </a:r>
            <a:r>
              <a:rPr lang="en-US" sz="1000" dirty="0" err="1"/>
              <a:t>Rivaroxaban</a:t>
            </a:r>
            <a:r>
              <a:rPr lang="en-US" sz="1000" dirty="0"/>
              <a:t> versus vitamin K antagonist in </a:t>
            </a:r>
            <a:r>
              <a:rPr lang="en-US" sz="1000" dirty="0" err="1" smtClean="0"/>
              <a:t>antiphospholipid</a:t>
            </a:r>
            <a:r>
              <a:rPr lang="bs-Latn-BA" sz="1000" dirty="0"/>
              <a:t> </a:t>
            </a:r>
            <a:r>
              <a:rPr lang="en-US" sz="1000" dirty="0" smtClean="0"/>
              <a:t>syndrome</a:t>
            </a:r>
            <a:r>
              <a:rPr lang="en-US" sz="1000" dirty="0"/>
              <a:t>: a randomized </a:t>
            </a:r>
            <a:r>
              <a:rPr lang="en-US" sz="1000" dirty="0" err="1"/>
              <a:t>noninferiority</a:t>
            </a:r>
            <a:r>
              <a:rPr lang="en-US" sz="1000" dirty="0"/>
              <a:t> trial. Ann Intern Med </a:t>
            </a:r>
            <a:r>
              <a:rPr lang="en-US" sz="1000" dirty="0" smtClean="0"/>
              <a:t>2019;171:685–694</a:t>
            </a:r>
            <a:r>
              <a:rPr lang="en-US" sz="1000" dirty="0"/>
              <a:t>.</a:t>
            </a:r>
          </a:p>
          <a:p>
            <a:r>
              <a:rPr lang="en-US" sz="1000" dirty="0" err="1" smtClean="0"/>
              <a:t>Pengo</a:t>
            </a:r>
            <a:r>
              <a:rPr lang="en-US" sz="1000" dirty="0" smtClean="0"/>
              <a:t> </a:t>
            </a:r>
            <a:r>
              <a:rPr lang="en-US" sz="1000" dirty="0"/>
              <a:t>V, </a:t>
            </a:r>
            <a:r>
              <a:rPr lang="en-US" sz="1000" dirty="0" err="1"/>
              <a:t>Denas</a:t>
            </a:r>
            <a:r>
              <a:rPr lang="en-US" sz="1000" dirty="0"/>
              <a:t> G, </a:t>
            </a:r>
            <a:r>
              <a:rPr lang="en-US" sz="1000" dirty="0" err="1"/>
              <a:t>Zoppellaro</a:t>
            </a:r>
            <a:r>
              <a:rPr lang="en-US" sz="1000" dirty="0"/>
              <a:t> G, Jose SP, </a:t>
            </a:r>
            <a:r>
              <a:rPr lang="en-US" sz="1000" dirty="0" err="1"/>
              <a:t>Hoxha</a:t>
            </a:r>
            <a:r>
              <a:rPr lang="en-US" sz="1000" dirty="0"/>
              <a:t> A, </a:t>
            </a:r>
            <a:r>
              <a:rPr lang="en-US" sz="1000" dirty="0" err="1"/>
              <a:t>Ruffatti</a:t>
            </a:r>
            <a:r>
              <a:rPr lang="en-US" sz="1000" dirty="0"/>
              <a:t> A, et al. </a:t>
            </a:r>
            <a:r>
              <a:rPr lang="en-US" sz="1000" dirty="0" err="1"/>
              <a:t>Rivaroxaban</a:t>
            </a:r>
            <a:r>
              <a:rPr lang="en-US" sz="1000" dirty="0"/>
              <a:t> </a:t>
            </a:r>
            <a:r>
              <a:rPr lang="en-US" sz="1000" dirty="0" err="1" smtClean="0"/>
              <a:t>vs</a:t>
            </a:r>
            <a:r>
              <a:rPr lang="bs-Latn-BA" sz="1000" dirty="0"/>
              <a:t> </a:t>
            </a:r>
            <a:r>
              <a:rPr lang="en-US" sz="1000" dirty="0" smtClean="0"/>
              <a:t>warfarin </a:t>
            </a:r>
            <a:r>
              <a:rPr lang="en-US" sz="1000" dirty="0"/>
              <a:t>in high-risk patients with </a:t>
            </a:r>
            <a:r>
              <a:rPr lang="en-US" sz="1000" dirty="0" err="1"/>
              <a:t>antiphospholipid</a:t>
            </a:r>
            <a:r>
              <a:rPr lang="en-US" sz="1000" dirty="0"/>
              <a:t> syndrome. Blood </a:t>
            </a:r>
            <a:r>
              <a:rPr lang="en-US" sz="1000" dirty="0" smtClean="0"/>
              <a:t>2018;132:1365–1371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186770"/>
            <a:ext cx="10515600" cy="654425"/>
          </a:xfrm>
        </p:spPr>
        <p:txBody>
          <a:bodyPr>
            <a:normAutofit/>
          </a:bodyPr>
          <a:lstStyle/>
          <a:p>
            <a:pPr algn="ctr"/>
            <a:r>
              <a:rPr lang="bs-Latn-BA" sz="3600" b="1" dirty="0"/>
              <a:t>Liječenje PAH kod </a:t>
            </a:r>
            <a:r>
              <a:rPr lang="bs-Latn-BA" sz="3600" b="1" dirty="0" smtClean="0"/>
              <a:t>CTE medikamentima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8918" y="995084"/>
            <a:ext cx="10936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Indikacije: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 smtClean="0"/>
              <a:t>za </a:t>
            </a:r>
            <a:r>
              <a:rPr lang="bs-Latn-BA" dirty="0"/>
              <a:t>upravljanje mikrovaskularnom komponentom </a:t>
            </a:r>
            <a:r>
              <a:rPr lang="bs-Latn-BA" dirty="0" smtClean="0"/>
              <a:t>CTEPH,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 smtClean="0"/>
              <a:t>za upravljanje inoperabilnom </a:t>
            </a:r>
            <a:r>
              <a:rPr lang="bs-Latn-BA" dirty="0"/>
              <a:t>CTEPH </a:t>
            </a:r>
            <a:r>
              <a:rPr lang="bs-Latn-BA" dirty="0" smtClean="0"/>
              <a:t>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 smtClean="0"/>
              <a:t>za upravljanje onih </a:t>
            </a:r>
            <a:r>
              <a:rPr lang="bs-Latn-BA" dirty="0"/>
              <a:t>sa perzistentnom/recidivnom PH nakon PEA.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7846"/>
              </p:ext>
            </p:extLst>
          </p:nvPr>
        </p:nvGraphicFramePr>
        <p:xfrm>
          <a:off x="528918" y="2308976"/>
          <a:ext cx="989106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10"/>
                <a:gridCol w="1958292"/>
                <a:gridCol w="1622612"/>
                <a:gridCol w="1102659"/>
                <a:gridCol w="1712258"/>
                <a:gridCol w="18467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Naziv 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Indikacija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Dužina 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Rezultat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Odobr. indikacije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Riociguat</a:t>
                      </a:r>
                    </a:p>
                    <a:p>
                      <a:r>
                        <a:rPr lang="bs-Latn-BA" sz="1400" dirty="0" smtClean="0"/>
                        <a:t>Stimulator gvanilat ciklaze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Riociguat</a:t>
                      </a:r>
                      <a:r>
                        <a:rPr lang="en-US" sz="1200" b="1" dirty="0" smtClean="0"/>
                        <a:t> for the treatment of </a:t>
                      </a:r>
                      <a:r>
                        <a:rPr lang="bs-Latn-BA" sz="1200" b="1" dirty="0" smtClean="0"/>
                        <a:t>CTEPH* - placebo control study, phase 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inoperabilna CTEPH ili oni sa perzistentnom/recidivnom PH nakon PEA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1" dirty="0" smtClean="0"/>
                        <a:t>16w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poboljšanje 6MWD i smanjenje PVR za 31%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sz="1400" b="1" dirty="0" smtClean="0"/>
                    </a:p>
                    <a:p>
                      <a:r>
                        <a:rPr lang="bs-Latn-BA" sz="1400" b="1" dirty="0" smtClean="0"/>
                        <a:t>ODOBREN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Treprostinil s.c. </a:t>
                      </a:r>
                    </a:p>
                    <a:p>
                      <a:r>
                        <a:rPr lang="bs-Latn-BA" sz="1400" b="0" dirty="0" smtClean="0"/>
                        <a:t>Analog prostaciklina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Subcutaneous </a:t>
                      </a:r>
                      <a:r>
                        <a:rPr lang="en-US" sz="1200" b="1" dirty="0" err="1" smtClean="0"/>
                        <a:t>treprostinil</a:t>
                      </a:r>
                      <a:r>
                        <a:rPr lang="en-US" sz="1200" b="1" dirty="0" smtClean="0"/>
                        <a:t> for the treatment of severe CTEPH</a:t>
                      </a:r>
                      <a:r>
                        <a:rPr lang="bs-Latn-BA" sz="1200" b="1" dirty="0" smtClean="0"/>
                        <a:t>, </a:t>
                      </a:r>
                      <a:r>
                        <a:rPr lang="en-US" sz="1200" b="1" dirty="0" smtClean="0"/>
                        <a:t>double-blind, phase 3</a:t>
                      </a:r>
                      <a:r>
                        <a:rPr lang="bs-Latn-BA" sz="1200" b="1" dirty="0" smtClean="0"/>
                        <a:t> study**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inoperabilna CTEPH ili oni sa perzistentnom/recidivnom PH nakon PEA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1" dirty="0" smtClean="0"/>
                        <a:t>24w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poboljšanje 6MWD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sz="1400" dirty="0" smtClean="0"/>
                    </a:p>
                    <a:p>
                      <a:r>
                        <a:rPr lang="bs-Latn-BA" sz="1400" b="1" dirty="0" smtClean="0"/>
                        <a:t>ODOBREN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Macitentan 10 mg </a:t>
                      </a:r>
                      <a:r>
                        <a:rPr lang="bs-Latn-BA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bs-Latn-B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Antagonist endotelinskih receptora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200" b="1" dirty="0" smtClean="0"/>
                        <a:t>MERIT-1</a:t>
                      </a:r>
                    </a:p>
                    <a:p>
                      <a:r>
                        <a:rPr lang="en-US" sz="1200" b="1" dirty="0" err="1" smtClean="0"/>
                        <a:t>randomised</a:t>
                      </a:r>
                      <a:r>
                        <a:rPr lang="en-US" sz="1200" b="1" dirty="0" smtClean="0"/>
                        <a:t>,</a:t>
                      </a:r>
                      <a:r>
                        <a:rPr lang="bs-Latn-BA" sz="1200" b="1" dirty="0" smtClean="0"/>
                        <a:t> </a:t>
                      </a:r>
                      <a:r>
                        <a:rPr lang="en-US" sz="1200" b="1" dirty="0" smtClean="0"/>
                        <a:t>double-blind, placebo-controlled study</a:t>
                      </a:r>
                      <a:r>
                        <a:rPr lang="bs-Latn-BA" sz="1200" b="1" dirty="0" smtClean="0"/>
                        <a:t>, phase 2***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pacijenti sa inoperabilnom CTEPH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1" dirty="0" smtClean="0"/>
                        <a:t>16w</a:t>
                      </a:r>
                      <a:r>
                        <a:rPr lang="bs-Latn-BA" sz="1400" b="1" baseline="0" dirty="0" smtClean="0"/>
                        <a:t> odnosno 24w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poboljšanje 6MWD i smanjenje PVR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918" y="5758318"/>
            <a:ext cx="112148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dirty="0" smtClean="0"/>
              <a:t>*</a:t>
            </a:r>
            <a:r>
              <a:rPr lang="en-US" sz="1000" dirty="0" err="1" smtClean="0"/>
              <a:t>Ghofrani</a:t>
            </a:r>
            <a:r>
              <a:rPr lang="en-US" sz="1000" dirty="0" smtClean="0"/>
              <a:t> </a:t>
            </a:r>
            <a:r>
              <a:rPr lang="en-US" sz="1000" dirty="0"/>
              <a:t>HA, </a:t>
            </a:r>
            <a:r>
              <a:rPr lang="en-US" sz="1000" dirty="0" err="1"/>
              <a:t>D’Armini</a:t>
            </a:r>
            <a:r>
              <a:rPr lang="en-US" sz="1000" dirty="0"/>
              <a:t> AM, </a:t>
            </a:r>
            <a:r>
              <a:rPr lang="en-US" sz="1000" dirty="0" err="1"/>
              <a:t>Grimminger</a:t>
            </a:r>
            <a:r>
              <a:rPr lang="en-US" sz="1000" dirty="0"/>
              <a:t> F, </a:t>
            </a:r>
            <a:r>
              <a:rPr lang="en-US" sz="1000" dirty="0" err="1"/>
              <a:t>Hoeper</a:t>
            </a:r>
            <a:r>
              <a:rPr lang="en-US" sz="1000" dirty="0"/>
              <a:t> MM, </a:t>
            </a:r>
            <a:r>
              <a:rPr lang="en-US" sz="1000" dirty="0" err="1"/>
              <a:t>Jansa</a:t>
            </a:r>
            <a:r>
              <a:rPr lang="en-US" sz="1000" dirty="0"/>
              <a:t> P, Kim NH, et </a:t>
            </a:r>
            <a:r>
              <a:rPr lang="en-US" sz="1000" dirty="0" smtClean="0"/>
              <a:t>al.</a:t>
            </a:r>
            <a:r>
              <a:rPr lang="bs-Latn-BA" sz="1000" dirty="0" smtClean="0"/>
              <a:t> </a:t>
            </a:r>
            <a:r>
              <a:rPr lang="en-US" sz="1000" dirty="0" err="1" smtClean="0"/>
              <a:t>Riociguat</a:t>
            </a:r>
            <a:r>
              <a:rPr lang="en-US" sz="1000" dirty="0" smtClean="0"/>
              <a:t> </a:t>
            </a:r>
            <a:r>
              <a:rPr lang="en-US" sz="1000" dirty="0"/>
              <a:t>for the treatment of chronic thromboembolic pulmonary </a:t>
            </a:r>
            <a:r>
              <a:rPr lang="en-US" sz="1000" dirty="0" smtClean="0"/>
              <a:t>hypertension.</a:t>
            </a:r>
            <a:r>
              <a:rPr lang="bs-Latn-BA" sz="1000" dirty="0" smtClean="0"/>
              <a:t> </a:t>
            </a:r>
            <a:r>
              <a:rPr lang="en-US" sz="1000" dirty="0" smtClean="0"/>
              <a:t>N </a:t>
            </a:r>
            <a:r>
              <a:rPr lang="en-US" sz="1000" dirty="0" err="1"/>
              <a:t>Engl</a:t>
            </a:r>
            <a:r>
              <a:rPr lang="en-US" sz="1000" dirty="0"/>
              <a:t> J Med 2013;369:319–329</a:t>
            </a:r>
            <a:r>
              <a:rPr lang="en-US" sz="1000" dirty="0" smtClean="0"/>
              <a:t>.</a:t>
            </a:r>
            <a:endParaRPr lang="bs-Latn-BA" sz="1000" dirty="0" smtClean="0"/>
          </a:p>
          <a:p>
            <a:r>
              <a:rPr lang="bs-Latn-BA" sz="1000" dirty="0" smtClean="0"/>
              <a:t>**</a:t>
            </a:r>
            <a:r>
              <a:rPr lang="en-US" sz="1000" dirty="0" err="1" smtClean="0"/>
              <a:t>Sadushi-Kolici</a:t>
            </a:r>
            <a:r>
              <a:rPr lang="en-US" sz="1000" dirty="0" smtClean="0"/>
              <a:t> </a:t>
            </a:r>
            <a:r>
              <a:rPr lang="en-US" sz="1000" dirty="0"/>
              <a:t>R, </a:t>
            </a:r>
            <a:r>
              <a:rPr lang="en-US" sz="1000" dirty="0" err="1"/>
              <a:t>Jansa</a:t>
            </a:r>
            <a:r>
              <a:rPr lang="en-US" sz="1000" dirty="0"/>
              <a:t> P, </a:t>
            </a:r>
            <a:r>
              <a:rPr lang="en-US" sz="1000" dirty="0" err="1"/>
              <a:t>Kopec</a:t>
            </a:r>
            <a:r>
              <a:rPr lang="en-US" sz="1000" dirty="0"/>
              <a:t> G, </a:t>
            </a:r>
            <a:r>
              <a:rPr lang="en-US" sz="1000" dirty="0" err="1"/>
              <a:t>Torbicki</a:t>
            </a:r>
            <a:r>
              <a:rPr lang="en-US" sz="1000" dirty="0"/>
              <a:t> A, </a:t>
            </a:r>
            <a:r>
              <a:rPr lang="en-US" sz="1000" dirty="0" err="1"/>
              <a:t>Skoro-Sajer</a:t>
            </a:r>
            <a:r>
              <a:rPr lang="en-US" sz="1000" dirty="0"/>
              <a:t> N, </a:t>
            </a:r>
            <a:r>
              <a:rPr lang="en-US" sz="1000" dirty="0" err="1"/>
              <a:t>Campean</a:t>
            </a:r>
            <a:r>
              <a:rPr lang="en-US" sz="1000" dirty="0"/>
              <a:t> IA, et </a:t>
            </a:r>
            <a:r>
              <a:rPr lang="en-US" sz="1000" dirty="0" smtClean="0"/>
              <a:t>al.</a:t>
            </a:r>
            <a:r>
              <a:rPr lang="bs-Latn-BA" sz="1000" dirty="0" smtClean="0"/>
              <a:t> </a:t>
            </a:r>
            <a:r>
              <a:rPr lang="en-US" sz="1000" dirty="0" smtClean="0"/>
              <a:t>Subcutaneous </a:t>
            </a:r>
            <a:r>
              <a:rPr lang="en-US" sz="1000" dirty="0" err="1"/>
              <a:t>treprostinil</a:t>
            </a:r>
            <a:r>
              <a:rPr lang="en-US" sz="1000" dirty="0"/>
              <a:t> for the treatment of severe non-operable </a:t>
            </a:r>
            <a:r>
              <a:rPr lang="en-US" sz="1000" dirty="0" smtClean="0"/>
              <a:t>chronic</a:t>
            </a:r>
            <a:r>
              <a:rPr lang="bs-Latn-BA" sz="1000" dirty="0" smtClean="0"/>
              <a:t> </a:t>
            </a:r>
            <a:r>
              <a:rPr lang="en-US" sz="1000" dirty="0" smtClean="0"/>
              <a:t>thromboembolic </a:t>
            </a:r>
            <a:r>
              <a:rPr lang="en-US" sz="1000" dirty="0"/>
              <a:t>pulmonary hypertension (CTREPH): a double-blind, phase 3, </a:t>
            </a:r>
            <a:r>
              <a:rPr lang="en-US" sz="1000" dirty="0" err="1" smtClean="0"/>
              <a:t>randomised</a:t>
            </a:r>
            <a:r>
              <a:rPr lang="bs-Latn-BA" sz="1000" dirty="0"/>
              <a:t> </a:t>
            </a:r>
            <a:r>
              <a:rPr lang="en-US" sz="1000" dirty="0" smtClean="0"/>
              <a:t>controlled </a:t>
            </a:r>
            <a:r>
              <a:rPr lang="en-US" sz="1000" dirty="0"/>
              <a:t>trial. Lancet </a:t>
            </a:r>
            <a:r>
              <a:rPr lang="en-US" sz="1000" dirty="0" err="1"/>
              <a:t>Respir</a:t>
            </a:r>
            <a:r>
              <a:rPr lang="en-US" sz="1000" dirty="0"/>
              <a:t> Med 2019;7:239–248</a:t>
            </a:r>
            <a:r>
              <a:rPr lang="en-US" sz="1000" dirty="0" smtClean="0"/>
              <a:t>.</a:t>
            </a:r>
            <a:endParaRPr lang="bs-Latn-BA" sz="1000" dirty="0" smtClean="0"/>
          </a:p>
          <a:p>
            <a:r>
              <a:rPr lang="bs-Latn-BA" sz="1000" dirty="0" smtClean="0"/>
              <a:t>***</a:t>
            </a:r>
            <a:r>
              <a:rPr lang="en-US" sz="1000" dirty="0" err="1" smtClean="0"/>
              <a:t>Ghofrani</a:t>
            </a:r>
            <a:r>
              <a:rPr lang="en-US" sz="1000" dirty="0" smtClean="0"/>
              <a:t> </a:t>
            </a:r>
            <a:r>
              <a:rPr lang="en-US" sz="1000" dirty="0"/>
              <a:t>HA, </a:t>
            </a:r>
            <a:r>
              <a:rPr lang="en-US" sz="1000" dirty="0" err="1"/>
              <a:t>Simonneau</a:t>
            </a:r>
            <a:r>
              <a:rPr lang="en-US" sz="1000" dirty="0"/>
              <a:t> G, </a:t>
            </a:r>
            <a:r>
              <a:rPr lang="en-US" sz="1000" dirty="0" err="1"/>
              <a:t>D’Armini</a:t>
            </a:r>
            <a:r>
              <a:rPr lang="en-US" sz="1000" dirty="0"/>
              <a:t> AM, </a:t>
            </a:r>
            <a:r>
              <a:rPr lang="en-US" sz="1000" dirty="0" err="1"/>
              <a:t>Fedullo</a:t>
            </a:r>
            <a:r>
              <a:rPr lang="en-US" sz="1000" dirty="0"/>
              <a:t> P, Howard LS, </a:t>
            </a:r>
            <a:r>
              <a:rPr lang="en-US" sz="1000" dirty="0" err="1"/>
              <a:t>Jais</a:t>
            </a:r>
            <a:r>
              <a:rPr lang="en-US" sz="1000" dirty="0"/>
              <a:t> X, et </a:t>
            </a:r>
            <a:r>
              <a:rPr lang="en-US" sz="1000" dirty="0" smtClean="0"/>
              <a:t>al.</a:t>
            </a:r>
            <a:r>
              <a:rPr lang="bs-Latn-BA" sz="1000" dirty="0" smtClean="0"/>
              <a:t> </a:t>
            </a:r>
            <a:r>
              <a:rPr lang="en-US" sz="1000" dirty="0" err="1" smtClean="0"/>
              <a:t>Macitentan</a:t>
            </a:r>
            <a:r>
              <a:rPr lang="en-US" sz="1000" dirty="0" smtClean="0"/>
              <a:t> </a:t>
            </a:r>
            <a:r>
              <a:rPr lang="en-US" sz="1000" dirty="0"/>
              <a:t>for the treatment of inoperable chronic thromboembolic </a:t>
            </a:r>
            <a:r>
              <a:rPr lang="en-US" sz="1000" dirty="0" smtClean="0"/>
              <a:t>pulmonary</a:t>
            </a:r>
            <a:r>
              <a:rPr lang="bs-Latn-BA" sz="1000" dirty="0" smtClean="0"/>
              <a:t> </a:t>
            </a:r>
            <a:r>
              <a:rPr lang="en-US" sz="1000" dirty="0" smtClean="0"/>
              <a:t>hypertension </a:t>
            </a:r>
            <a:r>
              <a:rPr lang="en-US" sz="1000" dirty="0"/>
              <a:t>(MERIT-1): results from the </a:t>
            </a:r>
            <a:r>
              <a:rPr lang="en-US" sz="1000" dirty="0" err="1"/>
              <a:t>multicentre</a:t>
            </a:r>
            <a:r>
              <a:rPr lang="en-US" sz="1000" dirty="0"/>
              <a:t>, phase 2, </a:t>
            </a:r>
            <a:r>
              <a:rPr lang="en-US" sz="1000" dirty="0" err="1" smtClean="0"/>
              <a:t>randomised</a:t>
            </a:r>
            <a:r>
              <a:rPr lang="en-US" sz="1000" dirty="0" smtClean="0"/>
              <a:t>,</a:t>
            </a:r>
            <a:r>
              <a:rPr lang="bs-Latn-BA" sz="1000" dirty="0" smtClean="0"/>
              <a:t> </a:t>
            </a:r>
            <a:r>
              <a:rPr lang="en-US" sz="1000" dirty="0" smtClean="0"/>
              <a:t>double-blind</a:t>
            </a:r>
            <a:r>
              <a:rPr lang="en-US" sz="1000" dirty="0"/>
              <a:t>, placebo-controlled study. Lancet </a:t>
            </a:r>
            <a:r>
              <a:rPr lang="en-US" sz="1000" dirty="0" err="1"/>
              <a:t>Respir</a:t>
            </a:r>
            <a:r>
              <a:rPr lang="en-US" sz="1000" dirty="0"/>
              <a:t> Med 2017;5:785–794</a:t>
            </a:r>
            <a:r>
              <a:rPr lang="en-US" sz="1000" dirty="0" smtClean="0"/>
              <a:t>.</a:t>
            </a:r>
            <a:endParaRPr lang="bs-Latn-BA" sz="1000" dirty="0" smtClean="0"/>
          </a:p>
          <a:p>
            <a:r>
              <a:rPr lang="bs-Latn-BA" sz="1000" dirty="0" smtClean="0"/>
              <a:t>****</a:t>
            </a:r>
            <a:r>
              <a:rPr lang="en-US" sz="1000" dirty="0" err="1" smtClean="0"/>
              <a:t>Guth</a:t>
            </a:r>
            <a:r>
              <a:rPr lang="en-US" sz="1000" dirty="0" smtClean="0"/>
              <a:t> </a:t>
            </a:r>
            <a:r>
              <a:rPr lang="en-US" sz="1000" dirty="0"/>
              <a:t>S, </a:t>
            </a:r>
            <a:r>
              <a:rPr lang="en-US" sz="1000" dirty="0" err="1"/>
              <a:t>D’Armini</a:t>
            </a:r>
            <a:r>
              <a:rPr lang="en-US" sz="1000" dirty="0"/>
              <a:t> AM, </a:t>
            </a:r>
            <a:r>
              <a:rPr lang="en-US" sz="1000" dirty="0" err="1"/>
              <a:t>Delcroix</a:t>
            </a:r>
            <a:r>
              <a:rPr lang="en-US" sz="1000" dirty="0"/>
              <a:t> M, Nakayama K, </a:t>
            </a:r>
            <a:r>
              <a:rPr lang="en-US" sz="1000" dirty="0" err="1"/>
              <a:t>Fadel</a:t>
            </a:r>
            <a:r>
              <a:rPr lang="en-US" sz="1000" dirty="0"/>
              <a:t> E, </a:t>
            </a:r>
            <a:r>
              <a:rPr lang="en-US" sz="1000" dirty="0" err="1"/>
              <a:t>Hoole</a:t>
            </a:r>
            <a:r>
              <a:rPr lang="en-US" sz="1000" dirty="0"/>
              <a:t> SP, et al. </a:t>
            </a:r>
            <a:r>
              <a:rPr lang="en-US" sz="1000" dirty="0" smtClean="0"/>
              <a:t>Current</a:t>
            </a:r>
            <a:r>
              <a:rPr lang="bs-Latn-BA" sz="1000" dirty="0" smtClean="0"/>
              <a:t> </a:t>
            </a:r>
            <a:r>
              <a:rPr lang="en-US" sz="1000" dirty="0" smtClean="0"/>
              <a:t>strategies </a:t>
            </a:r>
            <a:r>
              <a:rPr lang="en-US" sz="1000" dirty="0"/>
              <a:t>for managing chronic thromboembolic pulmonary hypertension: </a:t>
            </a:r>
            <a:r>
              <a:rPr lang="en-US" sz="1000" dirty="0" smtClean="0"/>
              <a:t>results</a:t>
            </a:r>
            <a:r>
              <a:rPr lang="bs-Latn-BA" sz="1000" smtClean="0"/>
              <a:t> </a:t>
            </a:r>
            <a:r>
              <a:rPr lang="en-US" sz="1000" smtClean="0"/>
              <a:t>of </a:t>
            </a:r>
            <a:r>
              <a:rPr lang="en-US" sz="1000" dirty="0"/>
              <a:t>the worldwide prospective CTEPH Registry. ERJ Open Res 2021;7:00850–02020.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918" y="5450541"/>
            <a:ext cx="1130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b="1" dirty="0" smtClean="0"/>
              <a:t>U slučajevima teških hemodinamskih poremećaja </a:t>
            </a:r>
            <a:r>
              <a:rPr lang="bs-Latn-BA" sz="1400" b="1" dirty="0"/>
              <a:t>uobičajena praksa liječenja CTEPH </a:t>
            </a:r>
            <a:r>
              <a:rPr lang="bs-Latn-BA" sz="1400" b="1" dirty="0" smtClean="0"/>
              <a:t>je Oralna </a:t>
            </a:r>
            <a:r>
              <a:rPr lang="bs-Latn-BA" sz="1400" b="1" dirty="0"/>
              <a:t>kombinovana terapija, uključujući </a:t>
            </a:r>
            <a:r>
              <a:rPr lang="bs-Latn-BA" sz="1400" b="1" dirty="0" smtClean="0"/>
              <a:t>PDE5i </a:t>
            </a:r>
            <a:r>
              <a:rPr lang="bs-Latn-BA" sz="1400" b="1" dirty="0"/>
              <a:t>i </a:t>
            </a:r>
            <a:r>
              <a:rPr lang="bs-Latn-BA" sz="1400" b="1" dirty="0" smtClean="0"/>
              <a:t>ERA ****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37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2" y="1918447"/>
            <a:ext cx="5831840" cy="42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43069" y="889643"/>
            <a:ext cx="1093036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s-Latn-B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Algoritam liječenja CTEPH uključuje multimodalni pristup kombinacija plućne endarterektomije (PEA), </a:t>
            </a:r>
            <a:r>
              <a:rPr lang="bs-Latn-BA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balonske plućne angioplastike (BPA) </a:t>
            </a:r>
            <a:r>
              <a:rPr lang="bs-Latn-B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medicinskih terapija za ciljanje miješanih anatomskih lezija: proksimalne, </a:t>
            </a:r>
            <a:r>
              <a:rPr lang="bs-Latn-BA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distalne</a:t>
            </a:r>
            <a:r>
              <a:rPr lang="bs-Latn-B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 mikrovaskulopatije.</a:t>
            </a:r>
            <a:r>
              <a:rPr lang="bs-Latn-BA" dirty="0"/>
              <a:t> 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359347" y="2539197"/>
            <a:ext cx="1909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/>
              <a:t>prečnik krvnog suda 10–40 mm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9388" y="2887853"/>
            <a:ext cx="2241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/>
              <a:t>prečnik krvnog suda </a:t>
            </a:r>
            <a:r>
              <a:rPr lang="bs-Latn-BA" sz="1000" b="1" dirty="0" smtClean="0"/>
              <a:t>2–10 </a:t>
            </a:r>
            <a:r>
              <a:rPr lang="bs-Latn-BA" sz="1000" b="1" dirty="0"/>
              <a:t>mm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8971" y="2544588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9388" y="2779059"/>
            <a:ext cx="1954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 smtClean="0"/>
              <a:t>Segmentalne obstrukcije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2093" y="3256583"/>
            <a:ext cx="1819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 smtClean="0"/>
              <a:t>Subsegmentalne obstrukcije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32093" y="3379693"/>
            <a:ext cx="1909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/>
              <a:t>prečnik krvnog suda </a:t>
            </a:r>
            <a:r>
              <a:rPr lang="bs-Latn-BA" sz="1000" b="1" dirty="0" smtClean="0"/>
              <a:t>2–10 </a:t>
            </a:r>
            <a:r>
              <a:rPr lang="bs-Latn-BA" sz="1000" b="1" dirty="0"/>
              <a:t>mm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25789" y="2363090"/>
            <a:ext cx="179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 smtClean="0"/>
              <a:t>Mrežno slične lezije</a:t>
            </a:r>
          </a:p>
          <a:p>
            <a:r>
              <a:rPr lang="bs-Latn-BA" sz="1000" b="1" dirty="0" smtClean="0"/>
              <a:t>Prečnik krvnog suda 0,5-5 mm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25789" y="3747247"/>
            <a:ext cx="174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b="1" dirty="0" smtClean="0"/>
              <a:t>Mikrovaskulopatija</a:t>
            </a:r>
          </a:p>
          <a:p>
            <a:r>
              <a:rPr lang="bs-Latn-BA" sz="1000" b="1" dirty="0" smtClean="0"/>
              <a:t>Prečnik krvnog suda &lt;0,5 mm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0095" y="1846727"/>
            <a:ext cx="499334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dirty="0"/>
              <a:t>Hirurška PEA je tretman izbora za pacijente sa dostupnim lezijama </a:t>
            </a:r>
            <a:r>
              <a:rPr lang="bs-Latn-BA" dirty="0" smtClean="0"/>
              <a:t>u PA. PEA </a:t>
            </a:r>
            <a:r>
              <a:rPr lang="bs-Latn-BA" dirty="0"/>
              <a:t>može normalizirati plućnu hemodinamiku (smanjenje PVR-a za 65</a:t>
            </a:r>
            <a:r>
              <a:rPr lang="bs-Latn-BA" dirty="0" smtClean="0"/>
              <a:t>%)*i </a:t>
            </a:r>
            <a:r>
              <a:rPr lang="bs-Latn-BA" dirty="0"/>
              <a:t>funkcionalni </a:t>
            </a:r>
            <a:r>
              <a:rPr lang="bs-Latn-BA" dirty="0" smtClean="0"/>
              <a:t>kapacitet.</a:t>
            </a:r>
          </a:p>
          <a:p>
            <a:pPr>
              <a:spcAft>
                <a:spcPts val="600"/>
              </a:spcAft>
            </a:pPr>
            <a:r>
              <a:rPr lang="bs-Latn-BA" dirty="0"/>
              <a:t>Sastoji se od potpune bilateralne endarterektomije PA do segmentalnih i subsegmentalnih nivoa u fazama dubokog hipotermijskog cirkulatornog </a:t>
            </a:r>
            <a:r>
              <a:rPr lang="bs-Latn-BA" dirty="0" smtClean="0"/>
              <a:t>zastoja.</a:t>
            </a:r>
          </a:p>
          <a:p>
            <a:pPr>
              <a:spcAft>
                <a:spcPts val="600"/>
              </a:spcAft>
            </a:pPr>
            <a:r>
              <a:rPr lang="bs-Latn-BA" dirty="0"/>
              <a:t>Stručni multidisciplinarni tim, uključujući iskusnog hirurga za PEA obavezan je za procjenu operabilnosti i odlučivanje o konačnom tretmanu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Perioperativna stopa </a:t>
            </a:r>
            <a:r>
              <a:rPr lang="bs-Latn-BA" dirty="0"/>
              <a:t>smrtnosti od 2,5</a:t>
            </a:r>
            <a:r>
              <a:rPr lang="bs-Latn-BA" dirty="0" smtClean="0"/>
              <a:t>%; trogodišnje preživljavanje 90%**, petogodišnje 83% i dobar kvalitet života.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0965" y="6275294"/>
            <a:ext cx="10945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dirty="0" smtClean="0"/>
              <a:t>*</a:t>
            </a:r>
            <a:r>
              <a:rPr lang="nn-NO" sz="1000" dirty="0" smtClean="0"/>
              <a:t>Hsieh </a:t>
            </a:r>
            <a:r>
              <a:rPr lang="nn-NO" sz="1000" dirty="0"/>
              <a:t>WC, Jansa P, Huang WC, Niznansky M, Omara M, Lindner J. Residual </a:t>
            </a:r>
            <a:r>
              <a:rPr lang="nn-NO" sz="1000" dirty="0" smtClean="0"/>
              <a:t>pulmonary</a:t>
            </a:r>
            <a:r>
              <a:rPr lang="bs-Latn-BA" sz="1000" dirty="0" smtClean="0"/>
              <a:t> </a:t>
            </a:r>
            <a:r>
              <a:rPr lang="en-US" sz="1000" dirty="0" smtClean="0"/>
              <a:t>hypertension </a:t>
            </a:r>
            <a:r>
              <a:rPr lang="en-US" sz="1000" dirty="0"/>
              <a:t>after pulmonary </a:t>
            </a:r>
            <a:r>
              <a:rPr lang="en-US" sz="1000" dirty="0" err="1"/>
              <a:t>endarterectomy</a:t>
            </a:r>
            <a:r>
              <a:rPr lang="en-US" sz="1000" dirty="0"/>
              <a:t>: a meta-analysis. J </a:t>
            </a:r>
            <a:r>
              <a:rPr lang="en-US" sz="1000" dirty="0" err="1" smtClean="0"/>
              <a:t>Thorac</a:t>
            </a:r>
            <a:r>
              <a:rPr lang="bs-Latn-BA" sz="1000" dirty="0"/>
              <a:t> </a:t>
            </a:r>
            <a:r>
              <a:rPr lang="en-US" sz="1000" dirty="0" err="1" smtClean="0"/>
              <a:t>Cardiovasc</a:t>
            </a:r>
            <a:r>
              <a:rPr lang="en-US" sz="1000" dirty="0" smtClean="0"/>
              <a:t> </a:t>
            </a:r>
            <a:r>
              <a:rPr lang="en-US" sz="1000" dirty="0" err="1"/>
              <a:t>Surg</a:t>
            </a:r>
            <a:r>
              <a:rPr lang="en-US" sz="1000" dirty="0"/>
              <a:t> 2018;156:1275–1287</a:t>
            </a:r>
            <a:r>
              <a:rPr lang="en-US" sz="1000" dirty="0" smtClean="0"/>
              <a:t>.</a:t>
            </a:r>
            <a:endParaRPr lang="bs-Latn-BA" sz="1000" dirty="0" smtClean="0"/>
          </a:p>
          <a:p>
            <a:r>
              <a:rPr lang="bs-Latn-BA" sz="1000" dirty="0" smtClean="0"/>
              <a:t>**</a:t>
            </a:r>
            <a:r>
              <a:rPr lang="en-US" sz="1000" dirty="0" err="1"/>
              <a:t>Delcroix</a:t>
            </a:r>
            <a:r>
              <a:rPr lang="en-US" sz="1000" dirty="0"/>
              <a:t> M, Lang I, </a:t>
            </a:r>
            <a:r>
              <a:rPr lang="en-US" sz="1000" dirty="0" err="1"/>
              <a:t>Pepke-Zaba</a:t>
            </a:r>
            <a:r>
              <a:rPr lang="en-US" sz="1000" dirty="0"/>
              <a:t> J, </a:t>
            </a:r>
            <a:r>
              <a:rPr lang="en-US" sz="1000" dirty="0" err="1"/>
              <a:t>Jansa</a:t>
            </a:r>
            <a:r>
              <a:rPr lang="en-US" sz="1000" dirty="0"/>
              <a:t> P, </a:t>
            </a:r>
            <a:r>
              <a:rPr lang="en-US" sz="1000" dirty="0" err="1"/>
              <a:t>D’Armini</a:t>
            </a:r>
            <a:r>
              <a:rPr lang="en-US" sz="1000" dirty="0"/>
              <a:t> AM, </a:t>
            </a:r>
            <a:r>
              <a:rPr lang="en-US" sz="1000" dirty="0" err="1"/>
              <a:t>Snijder</a:t>
            </a:r>
            <a:r>
              <a:rPr lang="en-US" sz="1000" dirty="0"/>
              <a:t> R, et al. </a:t>
            </a:r>
            <a:r>
              <a:rPr lang="en-US" sz="1000" dirty="0" smtClean="0"/>
              <a:t>Long-term</a:t>
            </a:r>
            <a:r>
              <a:rPr lang="bs-Latn-BA" sz="1000" dirty="0" smtClean="0"/>
              <a:t> </a:t>
            </a:r>
            <a:r>
              <a:rPr lang="en-US" sz="1000" dirty="0" smtClean="0"/>
              <a:t>outcome </a:t>
            </a:r>
            <a:r>
              <a:rPr lang="en-US" sz="1000" dirty="0"/>
              <a:t>of patients with chronic thromboembolic pulmonary hypertension: </a:t>
            </a:r>
            <a:r>
              <a:rPr lang="en-US" sz="1000" dirty="0" smtClean="0"/>
              <a:t>results</a:t>
            </a:r>
            <a:r>
              <a:rPr lang="bs-Latn-BA" sz="1000" dirty="0" smtClean="0"/>
              <a:t> </a:t>
            </a:r>
            <a:r>
              <a:rPr lang="en-US" sz="1000" dirty="0" smtClean="0"/>
              <a:t>from </a:t>
            </a:r>
            <a:r>
              <a:rPr lang="en-US" sz="1000" dirty="0"/>
              <a:t>an international prospective registry. Circulation 2016;133:859–871.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143436"/>
            <a:ext cx="10515600" cy="753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mtClean="0"/>
              <a:t>Hirurški, interventni i multimodalni tretmani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436"/>
            <a:ext cx="10515600" cy="753036"/>
          </a:xfrm>
        </p:spPr>
        <p:txBody>
          <a:bodyPr/>
          <a:lstStyle/>
          <a:p>
            <a:r>
              <a:rPr lang="bs-Latn-BA" dirty="0" smtClean="0"/>
              <a:t>Hirurški, interventni i multimodalni tretmani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918" y="1045897"/>
            <a:ext cx="10910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/>
              <a:t>Balonska plućna angioplastika </a:t>
            </a:r>
            <a:r>
              <a:rPr lang="bs-Latn-BA" sz="2400" dirty="0" smtClean="0"/>
              <a:t>(BPA) </a:t>
            </a:r>
            <a:r>
              <a:rPr lang="bs-Latn-BA" sz="2400" u="sng" dirty="0" smtClean="0"/>
              <a:t>je </a:t>
            </a:r>
            <a:r>
              <a:rPr lang="bs-Latn-BA" sz="2400" u="sng" dirty="0"/>
              <a:t>ustaljeni tretman za odabrane pacijente s </a:t>
            </a:r>
            <a:r>
              <a:rPr lang="bs-Latn-BA" sz="2400" u="sng" dirty="0" smtClean="0"/>
              <a:t>inoperabilnom </a:t>
            </a:r>
            <a:r>
              <a:rPr lang="bs-Latn-BA" sz="2400" u="sng" dirty="0"/>
              <a:t>CTEPH ili perzistentnom/recidivnom PH nakon PEA</a:t>
            </a:r>
            <a:r>
              <a:rPr lang="bs-Latn-BA" sz="2400" dirty="0"/>
              <a:t>, poboljšavajući hemodinamiku (smanjenje PVR 49–66%), funkciju desnog srca i kapacitet za </a:t>
            </a:r>
            <a:r>
              <a:rPr lang="bs-Latn-BA" sz="2400" dirty="0" smtClean="0"/>
              <a:t>vježbanje.</a:t>
            </a:r>
          </a:p>
          <a:p>
            <a:r>
              <a:rPr lang="bs-Latn-BA" sz="2400" dirty="0"/>
              <a:t>Budući da se stopa intervencijskih komplikacija može smanjiti prethodnim medicinskim tretmanom, pacijente sa PVR &gt;4 WU treba </a:t>
            </a:r>
            <a:r>
              <a:rPr lang="bs-Latn-BA" sz="2400" dirty="0" smtClean="0"/>
              <a:t>medikamentozno liječiti </a:t>
            </a:r>
            <a:r>
              <a:rPr lang="bs-Latn-BA" sz="2400" dirty="0"/>
              <a:t>prije </a:t>
            </a:r>
            <a:r>
              <a:rPr lang="bs-Latn-BA" sz="2400" dirty="0" smtClean="0"/>
              <a:t>BPA.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059" y="2981556"/>
            <a:ext cx="1094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/>
              <a:t>Preliminarni podaci o </a:t>
            </a:r>
            <a:r>
              <a:rPr lang="bs-Latn-BA" sz="2400" b="1" dirty="0" smtClean="0"/>
              <a:t>plućnoj arterijskoj denervaciji </a:t>
            </a:r>
            <a:r>
              <a:rPr lang="bs-Latn-BA" sz="2400" dirty="0" smtClean="0"/>
              <a:t>(PADN) </a:t>
            </a:r>
            <a:r>
              <a:rPr lang="bs-Latn-BA" sz="2400" dirty="0"/>
              <a:t>ukazuju na poboljšani kapacitet vježbanja i plućnu hemodinamiku kod pacijenata s perzistentnom PH nakon </a:t>
            </a:r>
            <a:r>
              <a:rPr lang="bs-Latn-BA" sz="2400" dirty="0" smtClean="0"/>
              <a:t>PEA.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6165" y="4092596"/>
            <a:ext cx="1097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/>
              <a:t>Neki pacijenti sa CTEPH mogu imati miješane anatomske lezije, sa hirurški dostupnim lezijama na jednom plućnom krilu i </a:t>
            </a:r>
            <a:r>
              <a:rPr lang="bs-Latn-BA" sz="2200" dirty="0" smtClean="0"/>
              <a:t>inoperabilnim </a:t>
            </a:r>
            <a:r>
              <a:rPr lang="bs-Latn-BA" sz="2200" dirty="0"/>
              <a:t>lezijama na drugom plućnom krilu. Takvi pacijenti bi mogli imati koristi od kombinovanog pristupa sa BPA i PEA </a:t>
            </a:r>
            <a:r>
              <a:rPr lang="bs-Latn-BA" sz="2200" dirty="0" smtClean="0"/>
              <a:t>(BPA prije </a:t>
            </a:r>
            <a:r>
              <a:rPr lang="bs-Latn-BA" sz="2200" dirty="0"/>
              <a:t>ili istovremeno sa operacijom) </a:t>
            </a:r>
            <a:r>
              <a:rPr lang="bs-Latn-BA" sz="2200" dirty="0" smtClean="0"/>
              <a:t>kako </a:t>
            </a:r>
            <a:r>
              <a:rPr lang="bs-Latn-BA" sz="2200" dirty="0"/>
              <a:t>bi se smanjio hirurški rizik i poboljšao konačni rezultat</a:t>
            </a:r>
            <a:r>
              <a:rPr lang="bs-Latn-BA" sz="2200" dirty="0" smtClean="0"/>
              <a:t>.</a:t>
            </a:r>
          </a:p>
          <a:p>
            <a:r>
              <a:rPr lang="bs-Latn-BA" sz="2200" dirty="0"/>
              <a:t>Preporuka o upotrebi </a:t>
            </a:r>
            <a:r>
              <a:rPr lang="bs-Latn-BA" sz="2200" dirty="0" smtClean="0"/>
              <a:t>terapije medikamentima prije </a:t>
            </a:r>
            <a:r>
              <a:rPr lang="bs-Latn-BA" sz="2200" dirty="0"/>
              <a:t>intervencijske terapije kod pacijenata sa CTEPH koji se smatraju </a:t>
            </a:r>
            <a:r>
              <a:rPr lang="bs-Latn-BA" sz="2200" dirty="0" smtClean="0"/>
              <a:t>inoperabilnim</a:t>
            </a:r>
            <a:r>
              <a:rPr lang="bs-Latn-BA" sz="2200" dirty="0"/>
              <a:t>, ali su kandidati za BPA, zasniva se na </a:t>
            </a:r>
            <a:r>
              <a:rPr lang="bs-Latn-BA" sz="2200" dirty="0" smtClean="0"/>
              <a:t>poboljšanju plućne hemodinamike </a:t>
            </a:r>
            <a:r>
              <a:rPr lang="bs-Latn-BA" sz="2200" dirty="0"/>
              <a:t>i </a:t>
            </a:r>
            <a:r>
              <a:rPr lang="bs-Latn-BA" sz="2200" dirty="0" smtClean="0"/>
              <a:t>sigurnosti </a:t>
            </a:r>
            <a:r>
              <a:rPr lang="bs-Latn-BA" sz="2200" dirty="0"/>
              <a:t>postupka.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3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7" y="203761"/>
            <a:ext cx="11053483" cy="1123015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rgbClr val="FF0000"/>
                </a:solidFill>
              </a:rPr>
              <a:t>Plućna hipertenzija sa nejasnim i/ili multifaktorskim mehanizmima (grupa 5</a:t>
            </a:r>
            <a:r>
              <a:rPr lang="bs-Latn-BA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4706" y="1147483"/>
            <a:ext cx="59884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/>
              <a:t>Zajednička </a:t>
            </a:r>
            <a:r>
              <a:rPr lang="bs-Latn-BA" sz="2400" dirty="0"/>
              <a:t>karakteristika ovih bolesti je da su mehanizmi PH slabo shvaćeni, a doprinoseći </a:t>
            </a:r>
            <a:r>
              <a:rPr lang="bs-Latn-BA" sz="2400" dirty="0" smtClean="0"/>
              <a:t>faktori, </a:t>
            </a:r>
            <a:r>
              <a:rPr lang="bs-Latn-BA" sz="2400" dirty="0"/>
              <a:t>samostalno ili u </a:t>
            </a:r>
            <a:r>
              <a:rPr lang="bs-Latn-BA" sz="2400" dirty="0" smtClean="0"/>
              <a:t>kombinaciji su: </a:t>
            </a:r>
          </a:p>
          <a:p>
            <a:pPr marL="285750" indent="-285750">
              <a:buFontTx/>
              <a:buChar char="-"/>
            </a:pPr>
            <a:r>
              <a:rPr lang="bs-Latn-BA" sz="2400" dirty="0" smtClean="0"/>
              <a:t>hipoksična plućna vazokonstrikcija, </a:t>
            </a:r>
          </a:p>
          <a:p>
            <a:pPr marL="285750" indent="-285750">
              <a:buFontTx/>
              <a:buChar char="-"/>
            </a:pPr>
            <a:r>
              <a:rPr lang="bs-Latn-BA" sz="2400" dirty="0" smtClean="0"/>
              <a:t>remodeliranje </a:t>
            </a:r>
            <a:r>
              <a:rPr lang="bs-Latn-BA" sz="2400" dirty="0"/>
              <a:t>plućnih krvnih sudova, </a:t>
            </a:r>
            <a:endParaRPr lang="bs-Latn-BA" sz="2400" dirty="0" smtClean="0"/>
          </a:p>
          <a:p>
            <a:pPr marL="285750" indent="-285750">
              <a:buFontTx/>
              <a:buChar char="-"/>
            </a:pPr>
            <a:r>
              <a:rPr lang="bs-Latn-BA" sz="2400" dirty="0" smtClean="0"/>
              <a:t>tromboza, </a:t>
            </a:r>
          </a:p>
          <a:p>
            <a:pPr marL="285750" indent="-285750">
              <a:buFontTx/>
              <a:buChar char="-"/>
            </a:pPr>
            <a:r>
              <a:rPr lang="bs-Latn-BA" sz="2400" dirty="0" smtClean="0"/>
              <a:t>fibrotička destrukcija </a:t>
            </a:r>
            <a:r>
              <a:rPr lang="bs-Latn-BA" sz="2400" dirty="0"/>
              <a:t>i/ili </a:t>
            </a:r>
            <a:r>
              <a:rPr lang="bs-Latn-BA" sz="2400" dirty="0" smtClean="0"/>
              <a:t>ekstrinzična kompresija </a:t>
            </a:r>
            <a:r>
              <a:rPr lang="bs-Latn-BA" sz="2400" dirty="0"/>
              <a:t>plućne vaskulature, </a:t>
            </a:r>
            <a:endParaRPr lang="bs-Latn-BA" sz="2400" dirty="0" smtClean="0"/>
          </a:p>
          <a:p>
            <a:pPr marL="285750" indent="-285750">
              <a:buFontTx/>
              <a:buChar char="-"/>
            </a:pPr>
            <a:r>
              <a:rPr lang="bs-Latn-BA" sz="2400" dirty="0" smtClean="0"/>
              <a:t>plućni </a:t>
            </a:r>
            <a:r>
              <a:rPr lang="bs-Latn-BA" sz="2400" dirty="0"/>
              <a:t>vaskulitis, </a:t>
            </a:r>
            <a:endParaRPr lang="bs-Latn-BA" sz="2400" dirty="0" smtClean="0"/>
          </a:p>
          <a:p>
            <a:pPr marL="285750" indent="-285750">
              <a:buFontTx/>
              <a:buChar char="-"/>
            </a:pPr>
            <a:r>
              <a:rPr lang="bs-Latn-BA" sz="2400" dirty="0" smtClean="0"/>
              <a:t>srčana insuficijencija </a:t>
            </a:r>
            <a:r>
              <a:rPr lang="bs-Latn-BA" sz="2400" dirty="0"/>
              <a:t>s visokim minutnim volumenom i </a:t>
            </a:r>
            <a:r>
              <a:rPr lang="bs-Latn-BA" sz="2400" dirty="0" smtClean="0"/>
              <a:t>insuficijencija lijevog srca</a:t>
            </a:r>
          </a:p>
          <a:p>
            <a:pPr>
              <a:spcBef>
                <a:spcPts val="1200"/>
              </a:spcBef>
            </a:pPr>
            <a:r>
              <a:rPr lang="bs-Latn-BA" sz="2400" b="1" dirty="0"/>
              <a:t>Ovi pacijenti trebaju pažljivu procjenu, a liječenje treba usmjeriti na osnovno stanje</a:t>
            </a:r>
            <a:r>
              <a:rPr lang="bs-Latn-BA" sz="2400" b="1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9247" y="1398494"/>
            <a:ext cx="4921624" cy="5459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19" y="1219200"/>
            <a:ext cx="43243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r>
              <a:rPr lang="bs-Latn-BA" dirty="0" smtClean="0"/>
              <a:t>Mjerenje funkcionalnog statusa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9416"/>
            <a:ext cx="10515599" cy="47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25">
            <a:extLst>
              <a:ext uri="{FF2B5EF4-FFF2-40B4-BE49-F238E27FC236}">
                <a16:creationId xmlns:a16="http://schemas.microsoft.com/office/drawing/2014/main" xmlns="" id="{163A52E5-09AE-D789-13CD-7B1F3F253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85547"/>
              </p:ext>
            </p:extLst>
          </p:nvPr>
        </p:nvGraphicFramePr>
        <p:xfrm>
          <a:off x="719137" y="870012"/>
          <a:ext cx="10760075" cy="25298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647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6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4962">
                  <a:extLst>
                    <a:ext uri="{9D8B030D-6E8A-4147-A177-3AD203B41FA5}">
                      <a16:colId xmlns:a16="http://schemas.microsoft.com/office/drawing/2014/main" xmlns="" val="3124894595"/>
                    </a:ext>
                  </a:extLst>
                </a:gridCol>
                <a:gridCol w="2028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Determinants of prognosis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b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 risk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b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Intermediate-low risk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b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Intermediate-high risk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b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risk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b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22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Points assigned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3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22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WHO-FC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or II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—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III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IV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22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6MWD, 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&gt;440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320-440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165-319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&lt;165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9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BNP or </a:t>
                      </a:r>
                      <a:b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NT-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proBNP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ng/L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&lt;50</a:t>
                      </a:r>
                      <a:b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&lt;300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50-199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300-649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200-800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650-1100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&gt;800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&gt;1100</a:t>
                      </a:r>
                    </a:p>
                  </a:txBody>
                  <a:tcPr marT="60960" marB="6096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33DAD1-B037-CC91-B1D6-83BEFAB85EF2}"/>
              </a:ext>
            </a:extLst>
          </p:cNvPr>
          <p:cNvSpPr txBox="1"/>
          <p:nvPr/>
        </p:nvSpPr>
        <p:spPr>
          <a:xfrm>
            <a:off x="484727" y="6581001"/>
            <a:ext cx="799408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de-CH" sz="1200" b="0" dirty="0">
                <a:latin typeface="Calibri" panose="020F0502020204030204" pitchFamily="34" charset="0"/>
                <a:cs typeface="Calibri" panose="020F0502020204030204" pitchFamily="34" charset="0"/>
              </a:rPr>
              <a:t>Humbert. Eur Heart J. 2022;43:3618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. Humbert.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J. 2023;61:2200879. Simonneau. 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J. 2019;53:1801913.</a:t>
            </a:r>
            <a:endParaRPr lang="en-GB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336" y="116552"/>
            <a:ext cx="10901779" cy="824482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Variables Used to Calculate Simplified 4-Strata Risk Assessment</a:t>
            </a:r>
            <a:endParaRPr lang="en-US" sz="3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4855"/>
              </p:ext>
            </p:extLst>
          </p:nvPr>
        </p:nvGraphicFramePr>
        <p:xfrm>
          <a:off x="834501" y="3545208"/>
          <a:ext cx="6010182" cy="296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702"/>
                <a:gridCol w="5084480"/>
              </a:tblGrid>
              <a:tr h="20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000" dirty="0">
                          <a:effectLst/>
                        </a:rPr>
                        <a:t>Klasa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000">
                          <a:effectLst/>
                        </a:rPr>
                        <a:t>Opis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000">
                          <a:effectLst/>
                        </a:rPr>
                        <a:t>WHO-FC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</a:rPr>
                        <a:t>Pacijenti s PH, ali bez rezultirajućeg ograničenja tjelesne aktivnosti. Uobičajena tjelesna aktivnost ne uzrokuje pretjeranu dispneju ili umor, bol u prsima ili blisku sinkopu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WHO-FC II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</a:rPr>
                        <a:t>Pacijenti s PH što rezultira blagim ograničenjem tjelesne aktivnosti. Udobno im je u mirovanju. Uobičajena tjelesna aktivnost uzrokuje pretjeranu dispneju ili umor bol u prsima ili blisku sinkopu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WHO-FC III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</a:rPr>
                        <a:t>Pacijenti s PH što rezultira značajnim ograničenjem tjelesne aktivnosti. Udobno im je u mirovanju. Manje od uobičajene aktivnosti uzrokuje pretjeranu dispneju ili umor, bol u prsima ili blisku sinkopu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6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000" dirty="0">
                          <a:effectLst/>
                        </a:rPr>
                        <a:t>WHO-FC IV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</a:rPr>
                        <a:t>Pacijenti s PH s nemogućnošću obavljanja bilo kakve tjelesne aktivnosti bez simptoma. Ovi pacijenti pokazuju znakove desnog zatajenja srca. Dispneja i/ili umor mogu biti prisutni čak i u mirovanju. Nelagoda se povećava bilo kakvom fizičkom aktivnošću, boli ili bliskom sinkopom.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4B9915-5FEE-B8F9-BCE0-97680862B7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654"/>
            <a:ext cx="10515600" cy="1207364"/>
          </a:xfrm>
        </p:spPr>
        <p:txBody>
          <a:bodyPr>
            <a:normAutofit/>
          </a:bodyPr>
          <a:lstStyle/>
          <a:p>
            <a:r>
              <a:rPr lang="en-US" sz="3600" dirty="0"/>
              <a:t>Dosing of pulmonary arterial hypertension medication in adults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11" y="1228725"/>
            <a:ext cx="3805006" cy="529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228725"/>
            <a:ext cx="3713640" cy="529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011" y="1757779"/>
            <a:ext cx="3805006" cy="91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911" y="2674954"/>
            <a:ext cx="3843106" cy="212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11" y="4803098"/>
            <a:ext cx="3831639" cy="1617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350" y="1757779"/>
            <a:ext cx="3713640" cy="4457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911" y="6420476"/>
            <a:ext cx="3843106" cy="391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9350" y="6215062"/>
            <a:ext cx="3713640" cy="605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4035" y="775964"/>
            <a:ext cx="3416331" cy="2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1084729"/>
          </a:xfrm>
        </p:spPr>
        <p:txBody>
          <a:bodyPr>
            <a:normAutofit/>
          </a:bodyPr>
          <a:lstStyle/>
          <a:p>
            <a:r>
              <a:rPr lang="en-US" sz="3600" dirty="0" err="1"/>
              <a:t>Patobiologija</a:t>
            </a:r>
            <a:r>
              <a:rPr lang="en-US" sz="3600" dirty="0"/>
              <a:t> PAH: </a:t>
            </a:r>
            <a:r>
              <a:rPr lang="en-US" sz="3600" dirty="0" err="1"/>
              <a:t>Neravnoteža</a:t>
            </a:r>
            <a:r>
              <a:rPr lang="en-US" sz="3600" dirty="0"/>
              <a:t> u </a:t>
            </a:r>
            <a:r>
              <a:rPr lang="en-US" sz="3600" dirty="0" err="1"/>
              <a:t>signalizaciji</a:t>
            </a:r>
            <a:r>
              <a:rPr lang="en-US" sz="3600" dirty="0"/>
              <a:t> </a:t>
            </a:r>
            <a:r>
              <a:rPr lang="en-US" sz="3600" dirty="0" err="1"/>
              <a:t>posredovanoj</a:t>
            </a:r>
            <a:r>
              <a:rPr lang="en-US" sz="3600" dirty="0"/>
              <a:t> BMPR-II i </a:t>
            </a:r>
            <a:r>
              <a:rPr lang="en-US" sz="3600" dirty="0" err="1"/>
              <a:t>ActRIIA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7198"/>
            <a:ext cx="10515600" cy="29166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311" y="5893966"/>
            <a:ext cx="6620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 smtClean="0"/>
              <a:t>* </a:t>
            </a:r>
            <a:r>
              <a:rPr lang="en-US" dirty="0" smtClean="0"/>
              <a:t>BMPR-II </a:t>
            </a:r>
            <a:r>
              <a:rPr lang="bs-Latn-BA" dirty="0" smtClean="0"/>
              <a:t>- </a:t>
            </a:r>
            <a:r>
              <a:rPr lang="en-US" dirty="0" smtClean="0"/>
              <a:t>receptor </a:t>
            </a:r>
            <a:r>
              <a:rPr lang="en-US" dirty="0" err="1"/>
              <a:t>proteina</a:t>
            </a:r>
            <a:r>
              <a:rPr lang="en-US" dirty="0"/>
              <a:t> </a:t>
            </a:r>
            <a:r>
              <a:rPr lang="en-US" dirty="0" err="1"/>
              <a:t>koštane</a:t>
            </a:r>
            <a:r>
              <a:rPr lang="en-US" dirty="0"/>
              <a:t> </a:t>
            </a:r>
            <a:r>
              <a:rPr lang="en-US" dirty="0" err="1"/>
              <a:t>morfogenetske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smtClean="0"/>
              <a:t>II</a:t>
            </a:r>
            <a:endParaRPr lang="bs-Latn-BA" dirty="0" smtClean="0"/>
          </a:p>
          <a:p>
            <a:r>
              <a:rPr lang="bs-Latn-BA" dirty="0" smtClean="0"/>
              <a:t>**</a:t>
            </a:r>
            <a:r>
              <a:rPr lang="en-US" dirty="0" err="1" smtClean="0"/>
              <a:t>ActRIIA</a:t>
            </a:r>
            <a:r>
              <a:rPr lang="bs-Latn-BA" dirty="0"/>
              <a:t> – receptor </a:t>
            </a:r>
            <a:r>
              <a:rPr lang="bs-Latn-BA" dirty="0" smtClean="0"/>
              <a:t>aktivina tip IIA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1414900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PAH je </a:t>
            </a:r>
            <a:r>
              <a:rPr lang="en-US" sz="2200" dirty="0" err="1"/>
              <a:t>progresivna</a:t>
            </a:r>
            <a:r>
              <a:rPr lang="en-US" sz="2200" dirty="0"/>
              <a:t> </a:t>
            </a:r>
            <a:r>
              <a:rPr lang="en-US" sz="2200" dirty="0" err="1"/>
              <a:t>bolest</a:t>
            </a:r>
            <a:r>
              <a:rPr lang="en-US" sz="2200" dirty="0"/>
              <a:t> </a:t>
            </a:r>
            <a:r>
              <a:rPr lang="en-US" sz="2200" dirty="0" err="1"/>
              <a:t>uzrokovana</a:t>
            </a:r>
            <a:r>
              <a:rPr lang="en-US" sz="2200" dirty="0"/>
              <a:t> </a:t>
            </a:r>
            <a:r>
              <a:rPr lang="en-US" sz="2200" dirty="0" err="1"/>
              <a:t>remodeliranjem</a:t>
            </a:r>
            <a:r>
              <a:rPr lang="en-US" sz="2200" dirty="0"/>
              <a:t> </a:t>
            </a:r>
            <a:r>
              <a:rPr lang="en-US" sz="2200" dirty="0" err="1"/>
              <a:t>plućnih</a:t>
            </a:r>
            <a:r>
              <a:rPr lang="en-US" sz="2200" dirty="0"/>
              <a:t> </a:t>
            </a:r>
            <a:r>
              <a:rPr lang="en-US" sz="2200" dirty="0" err="1"/>
              <a:t>krvnih</a:t>
            </a:r>
            <a:r>
              <a:rPr lang="en-US" sz="2200" dirty="0"/>
              <a:t> </a:t>
            </a:r>
            <a:r>
              <a:rPr lang="en-US" sz="2200" dirty="0" err="1"/>
              <a:t>sudova</a:t>
            </a:r>
            <a:r>
              <a:rPr lang="en-US" sz="2200" dirty="0"/>
              <a:t>, </a:t>
            </a:r>
            <a:r>
              <a:rPr lang="en-US" sz="2200" dirty="0" err="1"/>
              <a:t>dijelom</a:t>
            </a:r>
            <a:r>
              <a:rPr lang="en-US" sz="2200" dirty="0"/>
              <a:t> </a:t>
            </a:r>
            <a:r>
              <a:rPr lang="en-US" sz="2200" dirty="0" err="1"/>
              <a:t>zbog</a:t>
            </a:r>
            <a:r>
              <a:rPr lang="en-US" sz="2200" dirty="0"/>
              <a:t> </a:t>
            </a:r>
            <a:r>
              <a:rPr lang="en-US" sz="2200" dirty="0" err="1"/>
              <a:t>neravnoteže</a:t>
            </a:r>
            <a:r>
              <a:rPr lang="en-US" sz="2200" dirty="0"/>
              <a:t> u </a:t>
            </a:r>
            <a:r>
              <a:rPr lang="en-US" sz="2200" dirty="0" err="1"/>
              <a:t>antiproliferativnim</a:t>
            </a:r>
            <a:r>
              <a:rPr lang="en-US" sz="2200" dirty="0"/>
              <a:t> (</a:t>
            </a:r>
            <a:r>
              <a:rPr lang="en-US" sz="2200" dirty="0" err="1"/>
              <a:t>posredovanim</a:t>
            </a:r>
            <a:r>
              <a:rPr lang="en-US" sz="2200" dirty="0"/>
              <a:t> BMPR-II</a:t>
            </a:r>
            <a:r>
              <a:rPr lang="en-US" sz="2200" dirty="0" smtClean="0"/>
              <a:t>)</a:t>
            </a:r>
            <a:r>
              <a:rPr lang="bs-Latn-BA" sz="2200" dirty="0" smtClean="0"/>
              <a:t>*</a:t>
            </a:r>
            <a:r>
              <a:rPr lang="en-US" sz="2200" dirty="0" smtClean="0"/>
              <a:t> </a:t>
            </a:r>
            <a:r>
              <a:rPr lang="en-US" sz="2200" dirty="0"/>
              <a:t>i </a:t>
            </a:r>
            <a:r>
              <a:rPr lang="en-US" sz="2200" dirty="0" err="1"/>
              <a:t>proproliferativnim</a:t>
            </a:r>
            <a:r>
              <a:rPr lang="en-US" sz="2200" dirty="0"/>
              <a:t> (</a:t>
            </a:r>
            <a:r>
              <a:rPr lang="en-US" sz="2200" dirty="0" err="1"/>
              <a:t>posredovanim</a:t>
            </a:r>
            <a:r>
              <a:rPr lang="en-US" sz="2200" dirty="0"/>
              <a:t> </a:t>
            </a:r>
            <a:r>
              <a:rPr lang="en-US" sz="2200" dirty="0" err="1"/>
              <a:t>ActRIIA</a:t>
            </a:r>
            <a:r>
              <a:rPr lang="en-US" sz="2200" dirty="0" smtClean="0"/>
              <a:t>)</a:t>
            </a:r>
            <a:r>
              <a:rPr lang="bs-Latn-BA" sz="2200" dirty="0" smtClean="0"/>
              <a:t>**</a:t>
            </a:r>
            <a:r>
              <a:rPr lang="en-US" sz="2200" dirty="0" smtClean="0"/>
              <a:t> </a:t>
            </a:r>
            <a:r>
              <a:rPr lang="en-US" sz="2200" dirty="0" err="1"/>
              <a:t>signalnim</a:t>
            </a:r>
            <a:r>
              <a:rPr lang="en-US" sz="2200" dirty="0"/>
              <a:t> </a:t>
            </a:r>
            <a:r>
              <a:rPr lang="en-US" sz="2200" dirty="0" err="1"/>
              <a:t>putevima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rezultira</a:t>
            </a:r>
            <a:r>
              <a:rPr lang="en-US" sz="2200" dirty="0"/>
              <a:t> </a:t>
            </a:r>
            <a:r>
              <a:rPr lang="en-US" sz="2200" dirty="0" err="1"/>
              <a:t>hiperproliferacijom</a:t>
            </a:r>
            <a:r>
              <a:rPr lang="en-US" sz="2200" dirty="0"/>
              <a:t> </a:t>
            </a:r>
            <a:r>
              <a:rPr lang="en-US" sz="2200" dirty="0" err="1"/>
              <a:t>ćelija</a:t>
            </a:r>
            <a:r>
              <a:rPr lang="en-US" sz="2200" dirty="0"/>
              <a:t> </a:t>
            </a:r>
            <a:r>
              <a:rPr lang="en-US" sz="2200" dirty="0" err="1"/>
              <a:t>zida</a:t>
            </a:r>
            <a:r>
              <a:rPr lang="en-US" sz="2200" dirty="0"/>
              <a:t> </a:t>
            </a:r>
            <a:r>
              <a:rPr lang="en-US" sz="2200" dirty="0" err="1"/>
              <a:t>krvnih</a:t>
            </a:r>
            <a:r>
              <a:rPr lang="en-US" sz="2200" dirty="0"/>
              <a:t> </a:t>
            </a:r>
            <a:r>
              <a:rPr lang="en-US" sz="2200" dirty="0" err="1"/>
              <a:t>sudova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5486400" y="6457890"/>
            <a:ext cx="6589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</a:rPr>
              <a:t>1. </a:t>
            </a:r>
            <a:r>
              <a:rPr lang="en-US" sz="1000" dirty="0" err="1">
                <a:latin typeface="Arial" panose="020B0604020202020204" pitchFamily="34" charset="0"/>
              </a:rPr>
              <a:t>TielemansB</a:t>
            </a:r>
            <a:r>
              <a:rPr lang="en-US" sz="1000" dirty="0">
                <a:latin typeface="Arial" panose="020B0604020202020204" pitchFamily="34" charset="0"/>
              </a:rPr>
              <a:t>, et al. </a:t>
            </a:r>
            <a:r>
              <a:rPr lang="en-US" sz="1000" i="1" dirty="0">
                <a:latin typeface="Arial" panose="020B0604020202020204" pitchFamily="34" charset="0"/>
              </a:rPr>
              <a:t>Drug </a:t>
            </a:r>
            <a:r>
              <a:rPr lang="en-US" sz="1000" i="1" dirty="0" err="1">
                <a:latin typeface="Arial" panose="020B0604020202020204" pitchFamily="34" charset="0"/>
              </a:rPr>
              <a:t>DiscovToday</a:t>
            </a:r>
            <a:r>
              <a:rPr lang="en-US" sz="1000" dirty="0">
                <a:latin typeface="Arial" panose="020B0604020202020204" pitchFamily="34" charset="0"/>
              </a:rPr>
              <a:t>. 2019;24(3):703-716. 2. </a:t>
            </a:r>
            <a:r>
              <a:rPr lang="en-US" sz="1000" dirty="0" err="1">
                <a:latin typeface="Arial" panose="020B0604020202020204" pitchFamily="34" charset="0"/>
              </a:rPr>
              <a:t>RolN</a:t>
            </a:r>
            <a:r>
              <a:rPr lang="en-US" sz="1000" dirty="0">
                <a:latin typeface="Arial" panose="020B0604020202020204" pitchFamily="34" charset="0"/>
              </a:rPr>
              <a:t>, et al. </a:t>
            </a:r>
            <a:r>
              <a:rPr lang="en-US" sz="1000" i="1" dirty="0" err="1">
                <a:latin typeface="Arial" panose="020B0604020202020204" pitchFamily="34" charset="0"/>
              </a:rPr>
              <a:t>Int</a:t>
            </a:r>
            <a:r>
              <a:rPr lang="en-US" sz="1000" i="1" dirty="0">
                <a:latin typeface="Arial" panose="020B0604020202020204" pitchFamily="34" charset="0"/>
              </a:rPr>
              <a:t> J </a:t>
            </a:r>
            <a:r>
              <a:rPr lang="en-US" sz="1000" i="1" dirty="0" err="1">
                <a:latin typeface="Arial" panose="020B0604020202020204" pitchFamily="34" charset="0"/>
              </a:rPr>
              <a:t>Mol</a:t>
            </a:r>
            <a:r>
              <a:rPr lang="en-US" sz="1000" i="1" dirty="0">
                <a:latin typeface="Arial" panose="020B0604020202020204" pitchFamily="34" charset="0"/>
              </a:rPr>
              <a:t> Sci</a:t>
            </a:r>
            <a:r>
              <a:rPr lang="en-US" sz="1000" dirty="0">
                <a:latin typeface="Arial" panose="020B0604020202020204" pitchFamily="34" charset="0"/>
              </a:rPr>
              <a:t>. 2018;19(9):2585;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62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Sotatercept</a:t>
            </a:r>
            <a:r>
              <a:rPr lang="en-US" sz="3600" b="1" dirty="0"/>
              <a:t> se </a:t>
            </a:r>
            <a:r>
              <a:rPr lang="en-US" sz="3600" b="1" dirty="0" err="1"/>
              <a:t>predlaže</a:t>
            </a:r>
            <a:r>
              <a:rPr lang="en-US" sz="3600" b="1" dirty="0"/>
              <a:t> </a:t>
            </a:r>
            <a:r>
              <a:rPr lang="en-US" sz="3600" b="1" dirty="0" err="1"/>
              <a:t>kao</a:t>
            </a:r>
            <a:r>
              <a:rPr lang="en-US" sz="3600" b="1" dirty="0"/>
              <a:t> </a:t>
            </a:r>
            <a:r>
              <a:rPr lang="en-US" sz="3600" b="1" dirty="0" err="1"/>
              <a:t>sredstvo</a:t>
            </a:r>
            <a:r>
              <a:rPr lang="en-US" sz="3600" b="1" dirty="0"/>
              <a:t> </a:t>
            </a:r>
            <a:r>
              <a:rPr lang="en-US" sz="3600" b="1" dirty="0" err="1"/>
              <a:t>za</a:t>
            </a:r>
            <a:r>
              <a:rPr lang="en-US" sz="3600" b="1" dirty="0"/>
              <a:t> </a:t>
            </a:r>
            <a:r>
              <a:rPr lang="en-US" sz="3600" b="1" dirty="0" err="1"/>
              <a:t>reverzno</a:t>
            </a:r>
            <a:r>
              <a:rPr lang="en-US" sz="3600" b="1" dirty="0"/>
              <a:t> </a:t>
            </a:r>
            <a:r>
              <a:rPr lang="en-US" sz="3600" b="1" dirty="0" err="1"/>
              <a:t>remodeliranje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99" y="2916724"/>
            <a:ext cx="7972201" cy="2476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5435" y="1824789"/>
            <a:ext cx="9950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200" dirty="0" smtClean="0"/>
              <a:t>S</a:t>
            </a:r>
            <a:r>
              <a:rPr lang="en-US" sz="2200" dirty="0" err="1" smtClean="0"/>
              <a:t>otatercept</a:t>
            </a:r>
            <a:r>
              <a:rPr lang="bs-Latn-BA" sz="2200" dirty="0" smtClean="0"/>
              <a:t> je</a:t>
            </a:r>
            <a:r>
              <a:rPr lang="en-US" sz="2200" dirty="0" smtClean="0"/>
              <a:t> </a:t>
            </a:r>
            <a:r>
              <a:rPr lang="en-US" sz="2200" dirty="0"/>
              <a:t>inhibitor </a:t>
            </a:r>
            <a:r>
              <a:rPr lang="en-US" sz="2200" dirty="0" err="1" smtClean="0"/>
              <a:t>signalizacije</a:t>
            </a:r>
            <a:r>
              <a:rPr lang="bs-Latn-BA" sz="2200" dirty="0" smtClean="0"/>
              <a:t> aktivina</a:t>
            </a:r>
            <a:r>
              <a:rPr lang="en-US" sz="2200" dirty="0" smtClean="0"/>
              <a:t>, </a:t>
            </a:r>
            <a:r>
              <a:rPr lang="en-US" sz="2200" dirty="0" err="1"/>
              <a:t>djeluje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sredstvo</a:t>
            </a:r>
            <a:r>
              <a:rPr lang="en-US" sz="2200" dirty="0"/>
              <a:t> </a:t>
            </a:r>
            <a:r>
              <a:rPr lang="en-US" sz="2200" dirty="0" err="1"/>
              <a:t>reverznog</a:t>
            </a:r>
            <a:r>
              <a:rPr lang="en-US" sz="2200" dirty="0"/>
              <a:t> </a:t>
            </a:r>
            <a:r>
              <a:rPr lang="en-US" sz="2200" dirty="0" err="1"/>
              <a:t>remodeliranja</a:t>
            </a:r>
            <a:r>
              <a:rPr lang="en-US" sz="2200" dirty="0"/>
              <a:t> </a:t>
            </a:r>
            <a:r>
              <a:rPr lang="en-US" sz="2200" dirty="0" err="1"/>
              <a:t>putem</a:t>
            </a:r>
            <a:r>
              <a:rPr lang="en-US" sz="2200" dirty="0"/>
              <a:t> </a:t>
            </a:r>
            <a:r>
              <a:rPr lang="en-US" sz="2200" dirty="0" err="1"/>
              <a:t>ponovnog</a:t>
            </a:r>
            <a:r>
              <a:rPr lang="en-US" sz="2200" dirty="0"/>
              <a:t> </a:t>
            </a:r>
            <a:r>
              <a:rPr lang="en-US" sz="2200" dirty="0" err="1"/>
              <a:t>uravnoteženja</a:t>
            </a:r>
            <a:r>
              <a:rPr lang="en-US" sz="2200" dirty="0"/>
              <a:t> </a:t>
            </a:r>
            <a:r>
              <a:rPr lang="en-US" sz="2200" dirty="0" err="1"/>
              <a:t>antiproliferativnih</a:t>
            </a:r>
            <a:r>
              <a:rPr lang="en-US" sz="2200" dirty="0"/>
              <a:t> i </a:t>
            </a:r>
            <a:r>
              <a:rPr lang="en-US" sz="2200" dirty="0" err="1"/>
              <a:t>proproliferativnih</a:t>
            </a:r>
            <a:r>
              <a:rPr lang="en-US" sz="2200" dirty="0"/>
              <a:t> </a:t>
            </a:r>
            <a:r>
              <a:rPr lang="en-US" sz="2200" dirty="0" err="1"/>
              <a:t>signalnih</a:t>
            </a:r>
            <a:r>
              <a:rPr lang="en-US" sz="2200" dirty="0"/>
              <a:t> </a:t>
            </a:r>
            <a:r>
              <a:rPr lang="en-US" sz="2200" dirty="0" smtClean="0"/>
              <a:t>puteva.1,2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365811" y="6285438"/>
            <a:ext cx="6987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</a:rPr>
              <a:t>ActRIIA</a:t>
            </a:r>
            <a:r>
              <a:rPr lang="en-US" sz="1000" dirty="0">
                <a:latin typeface="Arial" panose="020B0604020202020204" pitchFamily="34" charset="0"/>
              </a:rPr>
              <a:t>: </a:t>
            </a:r>
            <a:r>
              <a:rPr lang="en-US" sz="1000" dirty="0" err="1">
                <a:latin typeface="Arial" panose="020B0604020202020204" pitchFamily="34" charset="0"/>
              </a:rPr>
              <a:t>activin</a:t>
            </a:r>
            <a:r>
              <a:rPr lang="en-US" sz="1000" dirty="0">
                <a:latin typeface="Arial" panose="020B0604020202020204" pitchFamily="34" charset="0"/>
              </a:rPr>
              <a:t> receptor type 2A; BMP: bone morphogenetic protein; IgG1Fc: human immunoglobulin G1 Fc domain.</a:t>
            </a:r>
          </a:p>
          <a:p>
            <a:r>
              <a:rPr lang="da-DK" sz="1000" dirty="0">
                <a:latin typeface="Arial" panose="020B0604020202020204" pitchFamily="34" charset="0"/>
              </a:rPr>
              <a:t>1. Humbert M, et al. </a:t>
            </a:r>
            <a:r>
              <a:rPr lang="da-DK" sz="1000" i="1" dirty="0">
                <a:latin typeface="Arial" panose="020B0604020202020204" pitchFamily="34" charset="0"/>
              </a:rPr>
              <a:t>N EnglJ Med</a:t>
            </a:r>
            <a:r>
              <a:rPr lang="da-DK" sz="1000" dirty="0">
                <a:latin typeface="Arial" panose="020B0604020202020204" pitchFamily="34" charset="0"/>
              </a:rPr>
              <a:t>. 2021;384(13):1204–1215; 2. Yung LM, et al. </a:t>
            </a:r>
            <a:r>
              <a:rPr lang="da-DK" sz="1000" i="1" dirty="0">
                <a:latin typeface="Arial" panose="020B0604020202020204" pitchFamily="34" charset="0"/>
              </a:rPr>
              <a:t>Sci TranslMed</a:t>
            </a:r>
            <a:r>
              <a:rPr lang="da-DK" sz="1000" dirty="0">
                <a:latin typeface="Arial" panose="020B0604020202020204" pitchFamily="34" charset="0"/>
              </a:rPr>
              <a:t>. 2020;12(543):eeaz5660.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69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976FED6-9563-AE28-18A8-F83C577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cap="none" noProof="0"/>
              <a:t>Time Course of Completed and Published RCTs on PAH </a:t>
            </a:r>
            <a:r>
              <a:rPr lang="en-GB" sz="2800" b="0" cap="none" noProof="0"/>
              <a:t>Treatment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6F07A6-D1CD-8350-1BE6-4C3D2F2C7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3581</Words>
  <Application>Microsoft Office PowerPoint</Application>
  <PresentationFormat>Widescreen</PresentationFormat>
  <Paragraphs>326</Paragraphs>
  <Slides>35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Tretman plućne arterijske hipertenzije </vt:lpstr>
      <vt:lpstr>ESC/ERS: Risk Assessment from death in PAH - based on expected 1-year mortality</vt:lpstr>
      <vt:lpstr>ESC/ERS: Risk Assessment from death in PAH (cont’d)</vt:lpstr>
      <vt:lpstr>Mjerenje funkcionalnog statusa</vt:lpstr>
      <vt:lpstr>Variables Used to Calculate Simplified 4-Strata Risk Assessment</vt:lpstr>
      <vt:lpstr>Dosing of pulmonary arterial hypertension medication in adults</vt:lpstr>
      <vt:lpstr>Patobiologija PAH: Neravnoteža u signalizaciji posredovanoj BMPR-II i ActRIIA</vt:lpstr>
      <vt:lpstr>Sotatercept se predlaže kao sredstvo za reverzno remodeliranje</vt:lpstr>
      <vt:lpstr>Time Course of Completed and Published RCTs on PAH Treatment Strategy</vt:lpstr>
      <vt:lpstr>      Plućna arterijska hipertenzija (grupa 1)  Strategije liječenja za pacijente s idiopatskom (IPAH), nasljednom (HPAH), lijekovima povezanom (DPAH) ili plućnom arterijskom hipertenzijom povezanom s bolešću vezivnog tkiva (PAH-CTD)  Odluke o liječenju pacijenata s IPAH/HPAH/DPAH ili PAH-CTD trebaju se stratificirati prema prisutnosti ili odsutnosti kardiopulmonalnih komorbiditeta</vt:lpstr>
      <vt:lpstr>2022 ESC/ERS Guidelines for PAH</vt:lpstr>
      <vt:lpstr>Početna odluka o liječenju kod pacijenata bez  kardiopulmonalnih komorbiditeta</vt:lpstr>
      <vt:lpstr>Treatment-Naive Patients Receiving Double Oral Combination Therapy  (ERA + PDE5i) Have Improved Long-Term Outcomes</vt:lpstr>
      <vt:lpstr>PowerPoint Presentation</vt:lpstr>
      <vt:lpstr>Initial Double Oral Therapy Substantially Improves Haemodynamics, 6MWD, FC, and NT-proBNP</vt:lpstr>
      <vt:lpstr>PowerPoint Presentation</vt:lpstr>
      <vt:lpstr>Initial Triple Therapy With Parenteral Prostacyclin Provides Benefits in Patients With Severe PAH</vt:lpstr>
      <vt:lpstr>Sotatercept smanjuje rizik kliničkog pogoršanja</vt:lpstr>
      <vt:lpstr>PowerPoint Presentation</vt:lpstr>
      <vt:lpstr>Re-Evaluation of Treatment Response Is Critical</vt:lpstr>
      <vt:lpstr>PowerPoint Presentation</vt:lpstr>
      <vt:lpstr>Preporuke za odluke o liječenju tokom praćenja:</vt:lpstr>
      <vt:lpstr>PowerPoint Presentation</vt:lpstr>
      <vt:lpstr>Plućna hipertenzija povezana s bolešću lijevog srca (grupa 2)</vt:lpstr>
      <vt:lpstr>Plućna hipertenzija povezana s bolešću lijevog srca (grupa 2)</vt:lpstr>
      <vt:lpstr>Plućna hipertenzija povezana s plućnim bolestima i/ili hipoksijom (grupa 3)</vt:lpstr>
      <vt:lpstr>Plućna hipertenzija povezana s plućnim bolestima i/ili hipoksijom (grupa 3)</vt:lpstr>
      <vt:lpstr>Plućna hipertenzija povezana s plućnim bolestima i/ili hipoksijom (grupa 3)</vt:lpstr>
      <vt:lpstr>PowerPoint Presentation</vt:lpstr>
      <vt:lpstr>Plućna hipertenzija kod hronične tromboembolijske bolesti (grupa 4)</vt:lpstr>
      <vt:lpstr>PowerPoint Presentation</vt:lpstr>
      <vt:lpstr>Liječenje PAH kod CTE medikamentima</vt:lpstr>
      <vt:lpstr>PowerPoint Presentation</vt:lpstr>
      <vt:lpstr>Hirurški, interventni i multimodalni tretmani</vt:lpstr>
      <vt:lpstr>Plućna hipertenzija sa nejasnim i/ili multifaktorskim mehanizmima (grupa 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Tretman plućne arterijske hipertenzije </dc:title>
  <dc:creator>Bakir Mehic</dc:creator>
  <cp:lastModifiedBy>Bakir Mehic</cp:lastModifiedBy>
  <cp:revision>119</cp:revision>
  <dcterms:created xsi:type="dcterms:W3CDTF">2025-10-29T19:08:04Z</dcterms:created>
  <dcterms:modified xsi:type="dcterms:W3CDTF">2025-11-20T20:56:15Z</dcterms:modified>
</cp:coreProperties>
</file>