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F4E003F4-2F16-47E2-8E28-D0992B653273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Sekcija bez naslova" id="{5EA6B6C6-4192-4231-8A1D-F083AEFDFBE6}">
          <p14:sldIdLst>
            <p14:sldId id="267"/>
            <p14:sldId id="268"/>
            <p14:sldId id="269"/>
            <p14:sldId id="270"/>
            <p14:sldId id="272"/>
            <p14:sldId id="27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>
        <p:scale>
          <a:sx n="80" d="100"/>
          <a:sy n="80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CB0D1-4DE1-45CE-AAAA-A3E186D43463}" type="doc">
      <dgm:prSet loTypeId="urn:microsoft.com/office/officeart/2005/8/layout/cycle5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E465807-E091-44C0-8CAD-CD36AAF8F091}">
      <dgm:prSet phldrT="[Text]" custT="1"/>
      <dgm:spPr>
        <a:solidFill>
          <a:srgbClr val="00B0F0"/>
        </a:solidFill>
      </dgm:spPr>
      <dgm:t>
        <a:bodyPr/>
        <a:lstStyle/>
        <a:p>
          <a:r>
            <a:rPr lang="bs-Latn-BA" sz="900" b="1" dirty="0"/>
            <a:t>Grupa 1: </a:t>
          </a:r>
          <a:r>
            <a:rPr lang="en-US" sz="900" b="1" dirty="0" err="1"/>
            <a:t>Plućna</a:t>
          </a:r>
          <a:r>
            <a:rPr lang="en-US" sz="900" b="1" dirty="0"/>
            <a:t> </a:t>
          </a:r>
          <a:r>
            <a:rPr lang="en-US" sz="900" b="1" dirty="0" err="1"/>
            <a:t>arterijska</a:t>
          </a:r>
          <a:r>
            <a:rPr lang="en-US" sz="900" b="1" dirty="0"/>
            <a:t> </a:t>
          </a:r>
          <a:r>
            <a:rPr lang="en-US" sz="900" b="1" dirty="0" err="1"/>
            <a:t>hipertenzija</a:t>
          </a:r>
          <a:endParaRPr lang="bs-Latn-BA" sz="900" b="1" dirty="0"/>
        </a:p>
        <a:p>
          <a:r>
            <a:rPr lang="bs-Latn-BA" sz="700" dirty="0"/>
            <a:t>- Idiopatski: PAH</a:t>
          </a:r>
        </a:p>
        <a:p>
          <a:r>
            <a:rPr lang="bs-Latn-BA" sz="700" dirty="0"/>
            <a:t>- Nasljedni PAH: BMPR2, ALK-1, ENG, SMAD9, CAV1, KCNK3, Nepoznat</a:t>
          </a:r>
        </a:p>
        <a:p>
          <a:r>
            <a:rPr lang="bs-Latn-BA" sz="700" dirty="0"/>
            <a:t>-Izazvan lijekovima i toksinima</a:t>
          </a:r>
        </a:p>
        <a:p>
          <a:r>
            <a:rPr lang="bs-Latn-BA" sz="700" dirty="0"/>
            <a:t>- Povezano sa: CTD, HIV Infekcijom, Portal HTN, CHD, Šistosomijaza,</a:t>
          </a:r>
        </a:p>
        <a:p>
          <a:r>
            <a:rPr lang="bs-Latn-BA" sz="700" dirty="0"/>
            <a:t>- 1'.Plućna veno-okluzivna bolest i/ili plućna kapilarna hemangiomatoza</a:t>
          </a:r>
        </a:p>
        <a:p>
          <a:r>
            <a:rPr lang="bs-Latn-BA" sz="700" dirty="0"/>
            <a:t>-1" Dosljedan PH novorođenčeta</a:t>
          </a:r>
          <a:endParaRPr lang="en-US" sz="700" dirty="0"/>
        </a:p>
      </dgm:t>
    </dgm:pt>
    <dgm:pt modelId="{10416048-94AA-480C-9F03-F75962A4A875}" type="parTrans" cxnId="{A7F2D09C-0431-4F2B-B8C4-6C321874238E}">
      <dgm:prSet/>
      <dgm:spPr/>
      <dgm:t>
        <a:bodyPr/>
        <a:lstStyle/>
        <a:p>
          <a:endParaRPr lang="en-US"/>
        </a:p>
      </dgm:t>
    </dgm:pt>
    <dgm:pt modelId="{9321C810-262E-453C-AE72-EEDA23DC1C86}" type="sibTrans" cxnId="{A7F2D09C-0431-4F2B-B8C4-6C321874238E}">
      <dgm:prSet/>
      <dgm:spPr/>
      <dgm:t>
        <a:bodyPr/>
        <a:lstStyle/>
        <a:p>
          <a:endParaRPr lang="en-US"/>
        </a:p>
      </dgm:t>
    </dgm:pt>
    <dgm:pt modelId="{DD596491-5A0D-4B33-B2C8-E5EC3C841536}">
      <dgm:prSet phldrT="[Text]" custT="1"/>
      <dgm:spPr>
        <a:solidFill>
          <a:srgbClr val="00B0F0"/>
        </a:solidFill>
      </dgm:spPr>
      <dgm:t>
        <a:bodyPr/>
        <a:lstStyle/>
        <a:p>
          <a:r>
            <a:rPr lang="bs-Latn-BA" sz="900" dirty="0"/>
            <a:t>Grupa 2: PH zbog bolesti lijevog srca</a:t>
          </a:r>
        </a:p>
        <a:p>
          <a:r>
            <a:rPr lang="bs-Latn-BA" sz="700" dirty="0"/>
            <a:t>- LV Sistolička disfunkcija</a:t>
          </a:r>
        </a:p>
        <a:p>
          <a:r>
            <a:rPr lang="bs-Latn-BA" sz="700" dirty="0"/>
            <a:t>- LV Diastolička disfunckija</a:t>
          </a:r>
        </a:p>
        <a:p>
          <a:r>
            <a:rPr lang="bs-Latn-BA" sz="700" dirty="0"/>
            <a:t>-Bolest zalistaka</a:t>
          </a:r>
        </a:p>
        <a:p>
          <a:r>
            <a:rPr lang="bs-Latn-BA" sz="700" dirty="0"/>
            <a:t>- K</a:t>
          </a:r>
          <a:r>
            <a:rPr lang="en-US" sz="700" dirty="0" err="1"/>
            <a:t>ongenitalna</a:t>
          </a:r>
          <a:r>
            <a:rPr lang="en-US" sz="700" dirty="0"/>
            <a:t> </a:t>
          </a:r>
          <a:r>
            <a:rPr lang="en-US" sz="700" dirty="0" err="1"/>
            <a:t>stečena</a:t>
          </a:r>
          <a:r>
            <a:rPr lang="en-US" sz="700" dirty="0"/>
            <a:t> </a:t>
          </a:r>
          <a:r>
            <a:rPr lang="en-US" sz="700" dirty="0" err="1"/>
            <a:t>opstrukcija</a:t>
          </a:r>
          <a:r>
            <a:rPr lang="en-US" sz="700" dirty="0"/>
            <a:t> </a:t>
          </a:r>
          <a:r>
            <a:rPr lang="en-US" sz="700" dirty="0" err="1"/>
            <a:t>ulaznog</a:t>
          </a:r>
          <a:r>
            <a:rPr lang="en-US" sz="700" dirty="0"/>
            <a:t>/</a:t>
          </a:r>
          <a:r>
            <a:rPr lang="en-US" sz="700" dirty="0" err="1"/>
            <a:t>izlaznog</a:t>
          </a:r>
          <a:r>
            <a:rPr lang="en-US" sz="700" dirty="0"/>
            <a:t> </a:t>
          </a:r>
          <a:r>
            <a:rPr lang="en-US" sz="700" dirty="0" err="1"/>
            <a:t>trakta</a:t>
          </a:r>
          <a:r>
            <a:rPr lang="en-US" sz="700" dirty="0"/>
            <a:t> </a:t>
          </a:r>
          <a:r>
            <a:rPr lang="en-US" sz="700" dirty="0" err="1"/>
            <a:t>lijevog</a:t>
          </a:r>
          <a:r>
            <a:rPr lang="en-US" sz="700" dirty="0"/>
            <a:t> </a:t>
          </a:r>
          <a:r>
            <a:rPr lang="en-US" sz="700" dirty="0" err="1"/>
            <a:t>srca</a:t>
          </a:r>
          <a:endParaRPr lang="bs-Latn-BA" sz="700" dirty="0"/>
        </a:p>
        <a:p>
          <a:r>
            <a:rPr lang="bs-Latn-BA" sz="700" dirty="0"/>
            <a:t>- Kongenitalne kardiomiopatije</a:t>
          </a:r>
          <a:endParaRPr lang="en-US" sz="700" dirty="0"/>
        </a:p>
      </dgm:t>
    </dgm:pt>
    <dgm:pt modelId="{B746E9E1-04E2-40FB-8292-47BC2560EA25}" type="parTrans" cxnId="{F8933DF1-329F-4662-9922-C73C6A5D5F6F}">
      <dgm:prSet/>
      <dgm:spPr/>
      <dgm:t>
        <a:bodyPr/>
        <a:lstStyle/>
        <a:p>
          <a:endParaRPr lang="en-US"/>
        </a:p>
      </dgm:t>
    </dgm:pt>
    <dgm:pt modelId="{A614825E-6095-44D3-B649-ABF4F5E70D14}" type="sibTrans" cxnId="{F8933DF1-329F-4662-9922-C73C6A5D5F6F}">
      <dgm:prSet/>
      <dgm:spPr/>
      <dgm:t>
        <a:bodyPr/>
        <a:lstStyle/>
        <a:p>
          <a:endParaRPr lang="en-US"/>
        </a:p>
      </dgm:t>
    </dgm:pt>
    <dgm:pt modelId="{B140D236-2AF2-40E7-A150-A7C2F0C00FF9}">
      <dgm:prSet phldrT="[Text]" custT="1"/>
      <dgm:spPr>
        <a:solidFill>
          <a:srgbClr val="00B0F0"/>
        </a:solidFill>
      </dgm:spPr>
      <dgm:t>
        <a:bodyPr/>
        <a:lstStyle/>
        <a:p>
          <a:r>
            <a:rPr lang="bs-Latn-BA" sz="1000" dirty="0"/>
            <a:t>Grupa 3: PH zbog bolesti pluća i/ili hipoksije</a:t>
          </a:r>
        </a:p>
        <a:p>
          <a:r>
            <a:rPr lang="bs-Latn-BA" sz="1000" dirty="0"/>
            <a:t>- </a:t>
          </a:r>
          <a:r>
            <a:rPr lang="bs-Latn-BA" sz="700" dirty="0"/>
            <a:t>Hronična opstruktivna plućna bolest</a:t>
          </a:r>
        </a:p>
        <a:p>
          <a:r>
            <a:rPr lang="bs-Latn-BA" sz="700" dirty="0"/>
            <a:t>- Intersticijska plućna bolest</a:t>
          </a:r>
        </a:p>
        <a:p>
          <a:r>
            <a:rPr lang="bs-Latn-BA" sz="700" dirty="0"/>
            <a:t>- Ostale plućne bolesti s miješanim restriktivnim i opstruktivnim uzorkom</a:t>
          </a:r>
        </a:p>
        <a:p>
          <a:r>
            <a:rPr lang="bs-Latn-BA" sz="700" dirty="0"/>
            <a:t>- P</a:t>
          </a:r>
          <a:r>
            <a:rPr lang="en-US" sz="700" dirty="0" err="1"/>
            <a:t>oremećaj</a:t>
          </a:r>
          <a:r>
            <a:rPr lang="en-US" sz="700" dirty="0"/>
            <a:t> </a:t>
          </a:r>
          <a:r>
            <a:rPr lang="en-US" sz="700" dirty="0" err="1"/>
            <a:t>disanja</a:t>
          </a:r>
          <a:r>
            <a:rPr lang="en-US" sz="700" dirty="0"/>
            <a:t> </a:t>
          </a:r>
          <a:r>
            <a:rPr lang="en-US" sz="700" dirty="0" err="1"/>
            <a:t>tokom</a:t>
          </a:r>
          <a:r>
            <a:rPr lang="en-US" sz="700" dirty="0"/>
            <a:t> </a:t>
          </a:r>
          <a:r>
            <a:rPr lang="en-US" sz="700" dirty="0" err="1"/>
            <a:t>spavanja</a:t>
          </a:r>
          <a:endParaRPr lang="bs-Latn-BA" sz="700" dirty="0"/>
        </a:p>
        <a:p>
          <a:r>
            <a:rPr lang="bs-Latn-BA" sz="1000" dirty="0"/>
            <a:t>- </a:t>
          </a:r>
          <a:r>
            <a:rPr lang="bs-Latn-BA" sz="700" dirty="0"/>
            <a:t>Alveolarni hipoventilacijski poremećaji</a:t>
          </a:r>
        </a:p>
        <a:p>
          <a:r>
            <a:rPr lang="bs-Latn-BA" sz="700" dirty="0"/>
            <a:t>- Hronična izloženost visokim vrijednostima</a:t>
          </a:r>
        </a:p>
        <a:p>
          <a:r>
            <a:rPr lang="bs-Latn-BA" sz="700" dirty="0"/>
            <a:t>-Razvoj plućnih abnormalnosti</a:t>
          </a:r>
          <a:endParaRPr lang="en-US" sz="1000" dirty="0"/>
        </a:p>
      </dgm:t>
    </dgm:pt>
    <dgm:pt modelId="{A2CF2770-741B-4F42-B6AE-F519E3C332D5}" type="parTrans" cxnId="{CA148FDD-1D14-471C-9FEF-E9CDDB7F1832}">
      <dgm:prSet/>
      <dgm:spPr/>
      <dgm:t>
        <a:bodyPr/>
        <a:lstStyle/>
        <a:p>
          <a:endParaRPr lang="en-US"/>
        </a:p>
      </dgm:t>
    </dgm:pt>
    <dgm:pt modelId="{DEDA7A26-787B-41CD-A82D-F8BDBC5DB411}" type="sibTrans" cxnId="{CA148FDD-1D14-471C-9FEF-E9CDDB7F1832}">
      <dgm:prSet/>
      <dgm:spPr/>
      <dgm:t>
        <a:bodyPr/>
        <a:lstStyle/>
        <a:p>
          <a:endParaRPr lang="en-US"/>
        </a:p>
      </dgm:t>
    </dgm:pt>
    <dgm:pt modelId="{A3C662E1-D3F3-4384-A0B3-695027C6DDF0}">
      <dgm:prSet phldrT="[Text]" custT="1"/>
      <dgm:spPr>
        <a:solidFill>
          <a:srgbClr val="00B0F0"/>
        </a:solidFill>
      </dgm:spPr>
      <dgm:t>
        <a:bodyPr/>
        <a:lstStyle/>
        <a:p>
          <a:r>
            <a:rPr lang="bs-Latn-BA" sz="900" dirty="0"/>
            <a:t>Grupa 4: Hronični Tromboembolični PH (CTEPH)</a:t>
          </a:r>
        </a:p>
        <a:p>
          <a:r>
            <a:rPr lang="bs-Latn-BA" sz="700" dirty="0"/>
            <a:t>- Tromboembolična opstrukcija plućnih arterija</a:t>
          </a:r>
          <a:endParaRPr lang="en-US" sz="700" dirty="0"/>
        </a:p>
      </dgm:t>
    </dgm:pt>
    <dgm:pt modelId="{FAC01C7E-F2A1-4F85-9EE9-08BC939BF1B1}" type="parTrans" cxnId="{30A115E8-AF46-4FFA-808E-FAB5FDA047B9}">
      <dgm:prSet/>
      <dgm:spPr/>
      <dgm:t>
        <a:bodyPr/>
        <a:lstStyle/>
        <a:p>
          <a:endParaRPr lang="en-US"/>
        </a:p>
      </dgm:t>
    </dgm:pt>
    <dgm:pt modelId="{B3CDDF9C-392E-4914-9EAE-65DD8CE63A37}" type="sibTrans" cxnId="{30A115E8-AF46-4FFA-808E-FAB5FDA047B9}">
      <dgm:prSet/>
      <dgm:spPr/>
      <dgm:t>
        <a:bodyPr/>
        <a:lstStyle/>
        <a:p>
          <a:endParaRPr lang="en-US"/>
        </a:p>
      </dgm:t>
    </dgm:pt>
    <dgm:pt modelId="{AD370926-3876-49F7-9232-725F99776B25}">
      <dgm:prSet phldrT="[Text]" custT="1"/>
      <dgm:spPr>
        <a:solidFill>
          <a:srgbClr val="00B0F0"/>
        </a:solidFill>
      </dgm:spPr>
      <dgm:t>
        <a:bodyPr/>
        <a:lstStyle/>
        <a:p>
          <a:r>
            <a:rPr lang="bs-Latn-BA" sz="900" dirty="0"/>
            <a:t>Grupa 5: PH sa nejasnim ili multifaktorskim mehanizmima</a:t>
          </a:r>
        </a:p>
        <a:p>
          <a:r>
            <a:rPr lang="bs-Latn-BA" sz="700" dirty="0"/>
            <a:t>- Hematološki poremećaji</a:t>
          </a:r>
        </a:p>
        <a:p>
          <a:r>
            <a:rPr lang="bs-Latn-BA" sz="700" dirty="0"/>
            <a:t>- Sistemski poremećaji</a:t>
          </a:r>
        </a:p>
        <a:p>
          <a:r>
            <a:rPr lang="bs-Latn-BA" sz="700" dirty="0"/>
            <a:t>- Metabolički poremećaji</a:t>
          </a:r>
        </a:p>
        <a:p>
          <a:r>
            <a:rPr lang="bs-Latn-BA" sz="700" dirty="0"/>
            <a:t>- Ostali poremećaji</a:t>
          </a:r>
          <a:endParaRPr lang="en-US" sz="700" dirty="0"/>
        </a:p>
      </dgm:t>
    </dgm:pt>
    <dgm:pt modelId="{7A59C6C8-C5C6-4078-BDF8-26C9BF220688}" type="parTrans" cxnId="{89257BDA-BFE0-481B-9636-94C7FB86AEE3}">
      <dgm:prSet/>
      <dgm:spPr/>
      <dgm:t>
        <a:bodyPr/>
        <a:lstStyle/>
        <a:p>
          <a:endParaRPr lang="en-US"/>
        </a:p>
      </dgm:t>
    </dgm:pt>
    <dgm:pt modelId="{2B3CC4A5-FFCA-4413-AB60-6D6839C96FD7}" type="sibTrans" cxnId="{89257BDA-BFE0-481B-9636-94C7FB86AEE3}">
      <dgm:prSet/>
      <dgm:spPr/>
      <dgm:t>
        <a:bodyPr/>
        <a:lstStyle/>
        <a:p>
          <a:endParaRPr lang="en-US"/>
        </a:p>
      </dgm:t>
    </dgm:pt>
    <dgm:pt modelId="{0213C7E8-BC87-46A3-BCC6-19187DDCF437}" type="pres">
      <dgm:prSet presAssocID="{4A1CB0D1-4DE1-45CE-AAAA-A3E186D43463}" presName="cycle" presStyleCnt="0">
        <dgm:presLayoutVars>
          <dgm:dir/>
          <dgm:resizeHandles val="exact"/>
        </dgm:presLayoutVars>
      </dgm:prSet>
      <dgm:spPr/>
    </dgm:pt>
    <dgm:pt modelId="{C51B7C63-47B6-4584-9137-526342ECBA02}" type="pres">
      <dgm:prSet presAssocID="{AE465807-E091-44C0-8CAD-CD36AAF8F091}" presName="node" presStyleLbl="node1" presStyleIdx="0" presStyleCnt="5" custScaleX="209503" custScaleY="106666">
        <dgm:presLayoutVars>
          <dgm:bulletEnabled val="1"/>
        </dgm:presLayoutVars>
      </dgm:prSet>
      <dgm:spPr/>
    </dgm:pt>
    <dgm:pt modelId="{C8847F9D-D037-4FB5-B235-98030C1C3573}" type="pres">
      <dgm:prSet presAssocID="{AE465807-E091-44C0-8CAD-CD36AAF8F091}" presName="spNode" presStyleCnt="0"/>
      <dgm:spPr/>
    </dgm:pt>
    <dgm:pt modelId="{0EF31342-8038-4E32-B1FF-4D6B9AEEC25F}" type="pres">
      <dgm:prSet presAssocID="{9321C810-262E-453C-AE72-EEDA23DC1C86}" presName="sibTrans" presStyleLbl="sibTrans1D1" presStyleIdx="0" presStyleCnt="5"/>
      <dgm:spPr/>
    </dgm:pt>
    <dgm:pt modelId="{A78D831D-3BD6-41F7-BFFE-F932C82B1953}" type="pres">
      <dgm:prSet presAssocID="{DD596491-5A0D-4B33-B2C8-E5EC3C841536}" presName="node" presStyleLbl="node1" presStyleIdx="1" presStyleCnt="5" custScaleX="140450" custScaleY="102579" custRadScaleRad="99583" custRadScaleInc="3139">
        <dgm:presLayoutVars>
          <dgm:bulletEnabled val="1"/>
        </dgm:presLayoutVars>
      </dgm:prSet>
      <dgm:spPr/>
    </dgm:pt>
    <dgm:pt modelId="{8B2AB9C3-D27A-4EE0-BD38-1263EA1B50F2}" type="pres">
      <dgm:prSet presAssocID="{DD596491-5A0D-4B33-B2C8-E5EC3C841536}" presName="spNode" presStyleCnt="0"/>
      <dgm:spPr/>
    </dgm:pt>
    <dgm:pt modelId="{1E6ED702-7908-415E-B5D3-13C6C05670A3}" type="pres">
      <dgm:prSet presAssocID="{A614825E-6095-44D3-B649-ABF4F5E70D14}" presName="sibTrans" presStyleLbl="sibTrans1D1" presStyleIdx="1" presStyleCnt="5"/>
      <dgm:spPr/>
    </dgm:pt>
    <dgm:pt modelId="{65C3D5C9-4510-4A18-80D3-7C39FFCF54CC}" type="pres">
      <dgm:prSet presAssocID="{B140D236-2AF2-40E7-A150-A7C2F0C00FF9}" presName="node" presStyleLbl="node1" presStyleIdx="2" presStyleCnt="5" custScaleX="180967" custScaleY="108855" custRadScaleRad="115739" custRadScaleInc="-111834">
        <dgm:presLayoutVars>
          <dgm:bulletEnabled val="1"/>
        </dgm:presLayoutVars>
      </dgm:prSet>
      <dgm:spPr/>
    </dgm:pt>
    <dgm:pt modelId="{6E758DD0-3F0F-4DDA-AA14-34549577C3B9}" type="pres">
      <dgm:prSet presAssocID="{B140D236-2AF2-40E7-A150-A7C2F0C00FF9}" presName="spNode" presStyleCnt="0"/>
      <dgm:spPr/>
    </dgm:pt>
    <dgm:pt modelId="{673DA285-378D-4B01-A5D7-6FA74577134C}" type="pres">
      <dgm:prSet presAssocID="{DEDA7A26-787B-41CD-A82D-F8BDBC5DB411}" presName="sibTrans" presStyleLbl="sibTrans1D1" presStyleIdx="2" presStyleCnt="5"/>
      <dgm:spPr/>
    </dgm:pt>
    <dgm:pt modelId="{99F12E46-668B-4A47-B56C-5FD3E4428E04}" type="pres">
      <dgm:prSet presAssocID="{A3C662E1-D3F3-4384-A0B3-695027C6DDF0}" presName="node" presStyleLbl="node1" presStyleIdx="3" presStyleCnt="5" custScaleX="124534" custScaleY="84835" custRadScaleRad="117175" custRadScaleInc="94823">
        <dgm:presLayoutVars>
          <dgm:bulletEnabled val="1"/>
        </dgm:presLayoutVars>
      </dgm:prSet>
      <dgm:spPr/>
    </dgm:pt>
    <dgm:pt modelId="{5C25C94E-BF7D-4B05-8287-F14BE38330B8}" type="pres">
      <dgm:prSet presAssocID="{A3C662E1-D3F3-4384-A0B3-695027C6DDF0}" presName="spNode" presStyleCnt="0"/>
      <dgm:spPr/>
    </dgm:pt>
    <dgm:pt modelId="{67BBB847-5E2A-4AB8-A098-AE8D88872091}" type="pres">
      <dgm:prSet presAssocID="{B3CDDF9C-392E-4914-9EAE-65DD8CE63A37}" presName="sibTrans" presStyleLbl="sibTrans1D1" presStyleIdx="3" presStyleCnt="5"/>
      <dgm:spPr/>
    </dgm:pt>
    <dgm:pt modelId="{E4743FE0-581F-42C1-AFF7-573F638E1E93}" type="pres">
      <dgm:prSet presAssocID="{AD370926-3876-49F7-9232-725F99776B25}" presName="node" presStyleLbl="node1" presStyleIdx="4" presStyleCnt="5" custScaleX="140423" custRadScaleRad="100825" custRadScaleInc="-634">
        <dgm:presLayoutVars>
          <dgm:bulletEnabled val="1"/>
        </dgm:presLayoutVars>
      </dgm:prSet>
      <dgm:spPr/>
    </dgm:pt>
    <dgm:pt modelId="{45D108F5-AA16-4BB5-A6BC-0D2A25B80E2C}" type="pres">
      <dgm:prSet presAssocID="{AD370926-3876-49F7-9232-725F99776B25}" presName="spNode" presStyleCnt="0"/>
      <dgm:spPr/>
    </dgm:pt>
    <dgm:pt modelId="{48285C1E-8DDD-4E9A-B7F2-EEA582C8B7E2}" type="pres">
      <dgm:prSet presAssocID="{2B3CC4A5-FFCA-4413-AB60-6D6839C96FD7}" presName="sibTrans" presStyleLbl="sibTrans1D1" presStyleIdx="4" presStyleCnt="5"/>
      <dgm:spPr/>
    </dgm:pt>
  </dgm:ptLst>
  <dgm:cxnLst>
    <dgm:cxn modelId="{45977E03-E9CF-46D0-9244-A19941933109}" type="presOf" srcId="{4A1CB0D1-4DE1-45CE-AAAA-A3E186D43463}" destId="{0213C7E8-BC87-46A3-BCC6-19187DDCF437}" srcOrd="0" destOrd="0" presId="urn:microsoft.com/office/officeart/2005/8/layout/cycle5"/>
    <dgm:cxn modelId="{A2F3AC13-214E-4F2E-9B5D-EC3F3D1186EE}" type="presOf" srcId="{A3C662E1-D3F3-4384-A0B3-695027C6DDF0}" destId="{99F12E46-668B-4A47-B56C-5FD3E4428E04}" srcOrd="0" destOrd="0" presId="urn:microsoft.com/office/officeart/2005/8/layout/cycle5"/>
    <dgm:cxn modelId="{927A9E3C-3286-4117-86B2-AF85BA3BE242}" type="presOf" srcId="{9321C810-262E-453C-AE72-EEDA23DC1C86}" destId="{0EF31342-8038-4E32-B1FF-4D6B9AEEC25F}" srcOrd="0" destOrd="0" presId="urn:microsoft.com/office/officeart/2005/8/layout/cycle5"/>
    <dgm:cxn modelId="{CBEBB684-6B27-41BD-BECA-1065E149D974}" type="presOf" srcId="{DD596491-5A0D-4B33-B2C8-E5EC3C841536}" destId="{A78D831D-3BD6-41F7-BFFE-F932C82B1953}" srcOrd="0" destOrd="0" presId="urn:microsoft.com/office/officeart/2005/8/layout/cycle5"/>
    <dgm:cxn modelId="{6FEE9191-688A-42AE-8014-60ED1136411A}" type="presOf" srcId="{DEDA7A26-787B-41CD-A82D-F8BDBC5DB411}" destId="{673DA285-378D-4B01-A5D7-6FA74577134C}" srcOrd="0" destOrd="0" presId="urn:microsoft.com/office/officeart/2005/8/layout/cycle5"/>
    <dgm:cxn modelId="{339F3393-E26C-4219-9FD5-902E5F2A3F05}" type="presOf" srcId="{AD370926-3876-49F7-9232-725F99776B25}" destId="{E4743FE0-581F-42C1-AFF7-573F638E1E93}" srcOrd="0" destOrd="0" presId="urn:microsoft.com/office/officeart/2005/8/layout/cycle5"/>
    <dgm:cxn modelId="{8677CF94-E460-4786-9B1E-46C66767343A}" type="presOf" srcId="{AE465807-E091-44C0-8CAD-CD36AAF8F091}" destId="{C51B7C63-47B6-4584-9137-526342ECBA02}" srcOrd="0" destOrd="0" presId="urn:microsoft.com/office/officeart/2005/8/layout/cycle5"/>
    <dgm:cxn modelId="{A7F2D09C-0431-4F2B-B8C4-6C321874238E}" srcId="{4A1CB0D1-4DE1-45CE-AAAA-A3E186D43463}" destId="{AE465807-E091-44C0-8CAD-CD36AAF8F091}" srcOrd="0" destOrd="0" parTransId="{10416048-94AA-480C-9F03-F75962A4A875}" sibTransId="{9321C810-262E-453C-AE72-EEDA23DC1C86}"/>
    <dgm:cxn modelId="{09D86BDA-1BC9-49CC-900E-DDB8102BCB14}" type="presOf" srcId="{B140D236-2AF2-40E7-A150-A7C2F0C00FF9}" destId="{65C3D5C9-4510-4A18-80D3-7C39FFCF54CC}" srcOrd="0" destOrd="0" presId="urn:microsoft.com/office/officeart/2005/8/layout/cycle5"/>
    <dgm:cxn modelId="{89257BDA-BFE0-481B-9636-94C7FB86AEE3}" srcId="{4A1CB0D1-4DE1-45CE-AAAA-A3E186D43463}" destId="{AD370926-3876-49F7-9232-725F99776B25}" srcOrd="4" destOrd="0" parTransId="{7A59C6C8-C5C6-4078-BDF8-26C9BF220688}" sibTransId="{2B3CC4A5-FFCA-4413-AB60-6D6839C96FD7}"/>
    <dgm:cxn modelId="{CA148FDD-1D14-471C-9FEF-E9CDDB7F1832}" srcId="{4A1CB0D1-4DE1-45CE-AAAA-A3E186D43463}" destId="{B140D236-2AF2-40E7-A150-A7C2F0C00FF9}" srcOrd="2" destOrd="0" parTransId="{A2CF2770-741B-4F42-B6AE-F519E3C332D5}" sibTransId="{DEDA7A26-787B-41CD-A82D-F8BDBC5DB411}"/>
    <dgm:cxn modelId="{ED13C8E2-DB06-4FB9-8B47-9A740BC9BA10}" type="presOf" srcId="{2B3CC4A5-FFCA-4413-AB60-6D6839C96FD7}" destId="{48285C1E-8DDD-4E9A-B7F2-EEA582C8B7E2}" srcOrd="0" destOrd="0" presId="urn:microsoft.com/office/officeart/2005/8/layout/cycle5"/>
    <dgm:cxn modelId="{C90752E5-81B6-4585-BB7E-7C3BDB03040D}" type="presOf" srcId="{A614825E-6095-44D3-B649-ABF4F5E70D14}" destId="{1E6ED702-7908-415E-B5D3-13C6C05670A3}" srcOrd="0" destOrd="0" presId="urn:microsoft.com/office/officeart/2005/8/layout/cycle5"/>
    <dgm:cxn modelId="{30A115E8-AF46-4FFA-808E-FAB5FDA047B9}" srcId="{4A1CB0D1-4DE1-45CE-AAAA-A3E186D43463}" destId="{A3C662E1-D3F3-4384-A0B3-695027C6DDF0}" srcOrd="3" destOrd="0" parTransId="{FAC01C7E-F2A1-4F85-9EE9-08BC939BF1B1}" sibTransId="{B3CDDF9C-392E-4914-9EAE-65DD8CE63A37}"/>
    <dgm:cxn modelId="{F8933DF1-329F-4662-9922-C73C6A5D5F6F}" srcId="{4A1CB0D1-4DE1-45CE-AAAA-A3E186D43463}" destId="{DD596491-5A0D-4B33-B2C8-E5EC3C841536}" srcOrd="1" destOrd="0" parTransId="{B746E9E1-04E2-40FB-8292-47BC2560EA25}" sibTransId="{A614825E-6095-44D3-B649-ABF4F5E70D14}"/>
    <dgm:cxn modelId="{1A4CAAF9-D8CB-4878-9F37-5298655ECADE}" type="presOf" srcId="{B3CDDF9C-392E-4914-9EAE-65DD8CE63A37}" destId="{67BBB847-5E2A-4AB8-A098-AE8D88872091}" srcOrd="0" destOrd="0" presId="urn:microsoft.com/office/officeart/2005/8/layout/cycle5"/>
    <dgm:cxn modelId="{2AD7DD0E-FA18-48FC-8C29-5663E0D9A0EC}" type="presParOf" srcId="{0213C7E8-BC87-46A3-BCC6-19187DDCF437}" destId="{C51B7C63-47B6-4584-9137-526342ECBA02}" srcOrd="0" destOrd="0" presId="urn:microsoft.com/office/officeart/2005/8/layout/cycle5"/>
    <dgm:cxn modelId="{EFBF479E-6753-4CD6-8DB4-7805A222B4B5}" type="presParOf" srcId="{0213C7E8-BC87-46A3-BCC6-19187DDCF437}" destId="{C8847F9D-D037-4FB5-B235-98030C1C3573}" srcOrd="1" destOrd="0" presId="urn:microsoft.com/office/officeart/2005/8/layout/cycle5"/>
    <dgm:cxn modelId="{5D7CCAA2-2018-4E5A-9705-F5009C84DCCE}" type="presParOf" srcId="{0213C7E8-BC87-46A3-BCC6-19187DDCF437}" destId="{0EF31342-8038-4E32-B1FF-4D6B9AEEC25F}" srcOrd="2" destOrd="0" presId="urn:microsoft.com/office/officeart/2005/8/layout/cycle5"/>
    <dgm:cxn modelId="{8712A099-825C-4E53-A093-F7BC9B457B18}" type="presParOf" srcId="{0213C7E8-BC87-46A3-BCC6-19187DDCF437}" destId="{A78D831D-3BD6-41F7-BFFE-F932C82B1953}" srcOrd="3" destOrd="0" presId="urn:microsoft.com/office/officeart/2005/8/layout/cycle5"/>
    <dgm:cxn modelId="{973B8306-42BA-4B56-BB1C-125E4864120F}" type="presParOf" srcId="{0213C7E8-BC87-46A3-BCC6-19187DDCF437}" destId="{8B2AB9C3-D27A-4EE0-BD38-1263EA1B50F2}" srcOrd="4" destOrd="0" presId="urn:microsoft.com/office/officeart/2005/8/layout/cycle5"/>
    <dgm:cxn modelId="{C9E9BD0A-8097-45B8-9291-8D9B5DB7E85F}" type="presParOf" srcId="{0213C7E8-BC87-46A3-BCC6-19187DDCF437}" destId="{1E6ED702-7908-415E-B5D3-13C6C05670A3}" srcOrd="5" destOrd="0" presId="urn:microsoft.com/office/officeart/2005/8/layout/cycle5"/>
    <dgm:cxn modelId="{A87AF532-CD6D-47C6-B394-AAF29C0E0227}" type="presParOf" srcId="{0213C7E8-BC87-46A3-BCC6-19187DDCF437}" destId="{65C3D5C9-4510-4A18-80D3-7C39FFCF54CC}" srcOrd="6" destOrd="0" presId="urn:microsoft.com/office/officeart/2005/8/layout/cycle5"/>
    <dgm:cxn modelId="{A1F39942-71E7-44BB-BFB3-20179723E59C}" type="presParOf" srcId="{0213C7E8-BC87-46A3-BCC6-19187DDCF437}" destId="{6E758DD0-3F0F-4DDA-AA14-34549577C3B9}" srcOrd="7" destOrd="0" presId="urn:microsoft.com/office/officeart/2005/8/layout/cycle5"/>
    <dgm:cxn modelId="{12208537-428C-4B9B-8777-FF6D66C4B19F}" type="presParOf" srcId="{0213C7E8-BC87-46A3-BCC6-19187DDCF437}" destId="{673DA285-378D-4B01-A5D7-6FA74577134C}" srcOrd="8" destOrd="0" presId="urn:microsoft.com/office/officeart/2005/8/layout/cycle5"/>
    <dgm:cxn modelId="{BCC5D683-04B0-4C87-99EB-E34993DC2901}" type="presParOf" srcId="{0213C7E8-BC87-46A3-BCC6-19187DDCF437}" destId="{99F12E46-668B-4A47-B56C-5FD3E4428E04}" srcOrd="9" destOrd="0" presId="urn:microsoft.com/office/officeart/2005/8/layout/cycle5"/>
    <dgm:cxn modelId="{9ED1B494-ABF0-4E35-8CEC-BFF699D26744}" type="presParOf" srcId="{0213C7E8-BC87-46A3-BCC6-19187DDCF437}" destId="{5C25C94E-BF7D-4B05-8287-F14BE38330B8}" srcOrd="10" destOrd="0" presId="urn:microsoft.com/office/officeart/2005/8/layout/cycle5"/>
    <dgm:cxn modelId="{22221B91-75F2-4E66-A47B-0B21E8AA6D97}" type="presParOf" srcId="{0213C7E8-BC87-46A3-BCC6-19187DDCF437}" destId="{67BBB847-5E2A-4AB8-A098-AE8D88872091}" srcOrd="11" destOrd="0" presId="urn:microsoft.com/office/officeart/2005/8/layout/cycle5"/>
    <dgm:cxn modelId="{4463D168-DE0F-40CE-B863-03843C749FC3}" type="presParOf" srcId="{0213C7E8-BC87-46A3-BCC6-19187DDCF437}" destId="{E4743FE0-581F-42C1-AFF7-573F638E1E93}" srcOrd="12" destOrd="0" presId="urn:microsoft.com/office/officeart/2005/8/layout/cycle5"/>
    <dgm:cxn modelId="{0730B551-AE46-41DC-AAF9-F7D939483FC2}" type="presParOf" srcId="{0213C7E8-BC87-46A3-BCC6-19187DDCF437}" destId="{45D108F5-AA16-4BB5-A6BC-0D2A25B80E2C}" srcOrd="13" destOrd="0" presId="urn:microsoft.com/office/officeart/2005/8/layout/cycle5"/>
    <dgm:cxn modelId="{002A9924-7989-4B9D-99F0-6E4AEB7F6300}" type="presParOf" srcId="{0213C7E8-BC87-46A3-BCC6-19187DDCF437}" destId="{48285C1E-8DDD-4E9A-B7F2-EEA582C8B7E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B7C63-47B6-4584-9137-526342ECBA02}">
      <dsp:nvSpPr>
        <dsp:cNvPr id="0" name=""/>
        <dsp:cNvSpPr/>
      </dsp:nvSpPr>
      <dsp:spPr>
        <a:xfrm>
          <a:off x="2765434" y="-19681"/>
          <a:ext cx="4536763" cy="1501396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900" b="1" kern="1200" dirty="0"/>
            <a:t>Grupa 1: </a:t>
          </a:r>
          <a:r>
            <a:rPr lang="en-US" sz="900" b="1" kern="1200" dirty="0" err="1"/>
            <a:t>Plućna</a:t>
          </a:r>
          <a:r>
            <a:rPr lang="en-US" sz="900" b="1" kern="1200" dirty="0"/>
            <a:t> </a:t>
          </a:r>
          <a:r>
            <a:rPr lang="en-US" sz="900" b="1" kern="1200" dirty="0" err="1"/>
            <a:t>arterijska</a:t>
          </a:r>
          <a:r>
            <a:rPr lang="en-US" sz="900" b="1" kern="1200" dirty="0"/>
            <a:t> </a:t>
          </a:r>
          <a:r>
            <a:rPr lang="en-US" sz="900" b="1" kern="1200" dirty="0" err="1"/>
            <a:t>hipertenzija</a:t>
          </a:r>
          <a:endParaRPr lang="bs-Latn-BA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Idiopatski: PAH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Nasljedni PAH: BMPR2, ALK-1, ENG, SMAD9, CAV1, KCNK3, Nepoznat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-Izazvan lijekovima i toksinima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Povezano sa: CTD, HIV Infekcijom, Portal HTN, CHD, Šistosomijaza,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- 1'.Plućna veno-okluzivna bolest i/ili plućna kapilarna hemangiomatoza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-1" Dosljedan PH novorođenčeta</a:t>
          </a:r>
          <a:endParaRPr lang="en-US" sz="700" kern="1200" dirty="0"/>
        </a:p>
      </dsp:txBody>
      <dsp:txXfrm>
        <a:off x="2838726" y="53611"/>
        <a:ext cx="4390179" cy="1354812"/>
      </dsp:txXfrm>
    </dsp:sp>
    <dsp:sp modelId="{0EF31342-8038-4E32-B1FF-4D6B9AEEC25F}">
      <dsp:nvSpPr>
        <dsp:cNvPr id="0" name=""/>
        <dsp:cNvSpPr/>
      </dsp:nvSpPr>
      <dsp:spPr>
        <a:xfrm>
          <a:off x="1925774" y="1157129"/>
          <a:ext cx="5620107" cy="5620107"/>
        </a:xfrm>
        <a:custGeom>
          <a:avLst/>
          <a:gdLst/>
          <a:ahLst/>
          <a:cxnLst/>
          <a:rect l="0" t="0" r="0" b="0"/>
          <a:pathLst>
            <a:path>
              <a:moveTo>
                <a:pt x="4269460" y="408692"/>
              </a:moveTo>
              <a:arcTo wR="2810053" hR="2810053" stAng="18077327" swAng="630049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D831D-3BD6-41F7-BFFE-F932C82B1953}">
      <dsp:nvSpPr>
        <dsp:cNvPr id="0" name=""/>
        <dsp:cNvSpPr/>
      </dsp:nvSpPr>
      <dsp:spPr>
        <a:xfrm>
          <a:off x="6185617" y="1989469"/>
          <a:ext cx="3041428" cy="144386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900" kern="1200" dirty="0"/>
            <a:t>Grupa 2: PH zbog bolesti lijevog srca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LV Sistolička disfunkcija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LV Diastolička disfunckija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-Bolest zalistaka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K</a:t>
          </a:r>
          <a:r>
            <a:rPr lang="en-US" sz="700" kern="1200" dirty="0" err="1"/>
            <a:t>ongenitalna</a:t>
          </a:r>
          <a:r>
            <a:rPr lang="en-US" sz="700" kern="1200" dirty="0"/>
            <a:t> </a:t>
          </a:r>
          <a:r>
            <a:rPr lang="en-US" sz="700" kern="1200" dirty="0" err="1"/>
            <a:t>stečena</a:t>
          </a:r>
          <a:r>
            <a:rPr lang="en-US" sz="700" kern="1200" dirty="0"/>
            <a:t> </a:t>
          </a:r>
          <a:r>
            <a:rPr lang="en-US" sz="700" kern="1200" dirty="0" err="1"/>
            <a:t>opstrukcija</a:t>
          </a:r>
          <a:r>
            <a:rPr lang="en-US" sz="700" kern="1200" dirty="0"/>
            <a:t> </a:t>
          </a:r>
          <a:r>
            <a:rPr lang="en-US" sz="700" kern="1200" dirty="0" err="1"/>
            <a:t>ulaznog</a:t>
          </a:r>
          <a:r>
            <a:rPr lang="en-US" sz="700" kern="1200" dirty="0"/>
            <a:t>/</a:t>
          </a:r>
          <a:r>
            <a:rPr lang="en-US" sz="700" kern="1200" dirty="0" err="1"/>
            <a:t>izlaznog</a:t>
          </a:r>
          <a:r>
            <a:rPr lang="en-US" sz="700" kern="1200" dirty="0"/>
            <a:t> </a:t>
          </a:r>
          <a:r>
            <a:rPr lang="en-US" sz="700" kern="1200" dirty="0" err="1"/>
            <a:t>trakta</a:t>
          </a:r>
          <a:r>
            <a:rPr lang="en-US" sz="700" kern="1200" dirty="0"/>
            <a:t> </a:t>
          </a:r>
          <a:r>
            <a:rPr lang="en-US" sz="700" kern="1200" dirty="0" err="1"/>
            <a:t>lijevog</a:t>
          </a:r>
          <a:r>
            <a:rPr lang="en-US" sz="700" kern="1200" dirty="0"/>
            <a:t> </a:t>
          </a:r>
          <a:r>
            <a:rPr lang="en-US" sz="700" kern="1200" dirty="0" err="1"/>
            <a:t>srca</a:t>
          </a:r>
          <a:endParaRPr lang="bs-Latn-BA" sz="7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Kongenitalne kardiomiopatije</a:t>
          </a:r>
          <a:endParaRPr lang="en-US" sz="700" kern="1200" dirty="0"/>
        </a:p>
      </dsp:txBody>
      <dsp:txXfrm>
        <a:off x="6256101" y="2059953"/>
        <a:ext cx="2900460" cy="1302900"/>
      </dsp:txXfrm>
    </dsp:sp>
    <dsp:sp modelId="{1E6ED702-7908-415E-B5D3-13C6C05670A3}">
      <dsp:nvSpPr>
        <dsp:cNvPr id="0" name=""/>
        <dsp:cNvSpPr/>
      </dsp:nvSpPr>
      <dsp:spPr>
        <a:xfrm>
          <a:off x="2683452" y="2184321"/>
          <a:ext cx="5620107" cy="5620107"/>
        </a:xfrm>
        <a:custGeom>
          <a:avLst/>
          <a:gdLst/>
          <a:ahLst/>
          <a:cxnLst/>
          <a:rect l="0" t="0" r="0" b="0"/>
          <a:pathLst>
            <a:path>
              <a:moveTo>
                <a:pt x="5242524" y="1403110"/>
              </a:moveTo>
              <a:arcTo wR="2810053" hR="2810053" stAng="19797292" swAng="671117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3D5C9-4510-4A18-80D3-7C39FFCF54CC}">
      <dsp:nvSpPr>
        <dsp:cNvPr id="0" name=""/>
        <dsp:cNvSpPr/>
      </dsp:nvSpPr>
      <dsp:spPr>
        <a:xfrm>
          <a:off x="5968121" y="4259570"/>
          <a:ext cx="3918820" cy="1532207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kern="1200" dirty="0"/>
            <a:t>Grupa 3: PH zbog bolesti pluća i/ili hipoksije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kern="1200" dirty="0"/>
            <a:t>- </a:t>
          </a:r>
          <a:r>
            <a:rPr lang="bs-Latn-BA" sz="700" kern="1200" dirty="0"/>
            <a:t>Hronična opstruktivna plućna bolest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Intersticijska plućna bolest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Ostale plućne bolesti s miješanim restriktivnim i opstruktivnim uzorkom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P</a:t>
          </a:r>
          <a:r>
            <a:rPr lang="en-US" sz="700" kern="1200" dirty="0" err="1"/>
            <a:t>oremećaj</a:t>
          </a:r>
          <a:r>
            <a:rPr lang="en-US" sz="700" kern="1200" dirty="0"/>
            <a:t> </a:t>
          </a:r>
          <a:r>
            <a:rPr lang="en-US" sz="700" kern="1200" dirty="0" err="1"/>
            <a:t>disanja</a:t>
          </a:r>
          <a:r>
            <a:rPr lang="en-US" sz="700" kern="1200" dirty="0"/>
            <a:t> </a:t>
          </a:r>
          <a:r>
            <a:rPr lang="en-US" sz="700" kern="1200" dirty="0" err="1"/>
            <a:t>tokom</a:t>
          </a:r>
          <a:r>
            <a:rPr lang="en-US" sz="700" kern="1200" dirty="0"/>
            <a:t> </a:t>
          </a:r>
          <a:r>
            <a:rPr lang="en-US" sz="700" kern="1200" dirty="0" err="1"/>
            <a:t>spavanja</a:t>
          </a:r>
          <a:endParaRPr lang="bs-Latn-BA" sz="7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000" kern="1200" dirty="0"/>
            <a:t>- </a:t>
          </a:r>
          <a:r>
            <a:rPr lang="bs-Latn-BA" sz="700" kern="1200" dirty="0"/>
            <a:t>Alveolarni hipoventilacijski poremećaji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Hronična izloženost visokim vrijednostima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-Razvoj plućnih abnormalnosti</a:t>
          </a:r>
          <a:endParaRPr lang="en-US" sz="1000" kern="1200" dirty="0"/>
        </a:p>
      </dsp:txBody>
      <dsp:txXfrm>
        <a:off x="6042917" y="4334366"/>
        <a:ext cx="3769228" cy="1382615"/>
      </dsp:txXfrm>
    </dsp:sp>
    <dsp:sp modelId="{673DA285-378D-4B01-A5D7-6FA74577134C}">
      <dsp:nvSpPr>
        <dsp:cNvPr id="0" name=""/>
        <dsp:cNvSpPr/>
      </dsp:nvSpPr>
      <dsp:spPr>
        <a:xfrm>
          <a:off x="2204148" y="1467799"/>
          <a:ext cx="5620107" cy="5620107"/>
        </a:xfrm>
        <a:custGeom>
          <a:avLst/>
          <a:gdLst/>
          <a:ahLst/>
          <a:cxnLst/>
          <a:rect l="0" t="0" r="0" b="0"/>
          <a:pathLst>
            <a:path>
              <a:moveTo>
                <a:pt x="4549235" y="5017236"/>
              </a:moveTo>
              <a:arcTo wR="2810053" hR="2810053" stAng="3105789" swAng="4509225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12E46-668B-4A47-B56C-5FD3E4428E04}">
      <dsp:nvSpPr>
        <dsp:cNvPr id="0" name=""/>
        <dsp:cNvSpPr/>
      </dsp:nvSpPr>
      <dsp:spPr>
        <a:xfrm>
          <a:off x="870255" y="4651800"/>
          <a:ext cx="2696769" cy="119411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900" kern="1200" dirty="0"/>
            <a:t>Grupa 4: Hronični Tromboembolični PH (CTEPH)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Tromboembolična opstrukcija plućnih arterija</a:t>
          </a:r>
          <a:endParaRPr lang="en-US" sz="700" kern="1200" dirty="0"/>
        </a:p>
      </dsp:txBody>
      <dsp:txXfrm>
        <a:off x="928547" y="4710092"/>
        <a:ext cx="2580185" cy="1077526"/>
      </dsp:txXfrm>
    </dsp:sp>
    <dsp:sp modelId="{67BBB847-5E2A-4AB8-A098-AE8D88872091}">
      <dsp:nvSpPr>
        <dsp:cNvPr id="0" name=""/>
        <dsp:cNvSpPr/>
      </dsp:nvSpPr>
      <dsp:spPr>
        <a:xfrm>
          <a:off x="1933286" y="1772705"/>
          <a:ext cx="5620107" cy="5620107"/>
        </a:xfrm>
        <a:custGeom>
          <a:avLst/>
          <a:gdLst/>
          <a:ahLst/>
          <a:cxnLst/>
          <a:rect l="0" t="0" r="0" b="0"/>
          <a:pathLst>
            <a:path>
              <a:moveTo>
                <a:pt x="6537" y="2618484"/>
              </a:moveTo>
              <a:arcTo wR="2810053" hR="2810053" stAng="11034543" swAng="971708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43FE0-581F-42C1-AFF7-573F638E1E93}">
      <dsp:nvSpPr>
        <dsp:cNvPr id="0" name=""/>
        <dsp:cNvSpPr/>
      </dsp:nvSpPr>
      <dsp:spPr>
        <a:xfrm>
          <a:off x="816510" y="1968927"/>
          <a:ext cx="3040844" cy="1407567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900" kern="1200" dirty="0"/>
            <a:t>Grupa 5: PH sa nejasnim ili multifaktorskim mehanizmima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Hematološki poremećaji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Sistemski poremećaji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Metabolički poremećaji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700" kern="1200" dirty="0"/>
            <a:t>- Ostali poremećaji</a:t>
          </a:r>
          <a:endParaRPr lang="en-US" sz="700" kern="1200" dirty="0"/>
        </a:p>
      </dsp:txBody>
      <dsp:txXfrm>
        <a:off x="885222" y="2037639"/>
        <a:ext cx="2903420" cy="1270143"/>
      </dsp:txXfrm>
    </dsp:sp>
    <dsp:sp modelId="{48285C1E-8DDD-4E9A-B7F2-EEA582C8B7E2}">
      <dsp:nvSpPr>
        <dsp:cNvPr id="0" name=""/>
        <dsp:cNvSpPr/>
      </dsp:nvSpPr>
      <dsp:spPr>
        <a:xfrm>
          <a:off x="2466460" y="1170506"/>
          <a:ext cx="5620107" cy="5620107"/>
        </a:xfrm>
        <a:custGeom>
          <a:avLst/>
          <a:gdLst/>
          <a:ahLst/>
          <a:cxnLst/>
          <a:rect l="0" t="0" r="0" b="0"/>
          <a:pathLst>
            <a:path>
              <a:moveTo>
                <a:pt x="970750" y="685585"/>
              </a:moveTo>
              <a:arcTo wR="2810053" hR="2810053" stAng="13746895" swAng="615847"/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419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0041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70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4419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86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4500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2369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6985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0542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450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704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9093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415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0622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6627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3124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C97E-C176-48DA-8513-DAC67AB85597}" type="datetimeFigureOut">
              <a:rPr lang="bs-Latn-BA" smtClean="0"/>
              <a:t>17. 11. 2025.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D3406B-B8F2-48D1-9B88-C826832CF8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78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3A86C-9214-4F54-86FC-C5FE974C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717" y="1495425"/>
            <a:ext cx="7465483" cy="2060111"/>
          </a:xfrm>
        </p:spPr>
        <p:txBody>
          <a:bodyPr/>
          <a:lstStyle/>
          <a:p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Patofiziologija plućne arterijske hipertenzije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E18A4C-345A-4E3C-B6A5-885900D2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9925" y="4144699"/>
            <a:ext cx="4848225" cy="549742"/>
          </a:xfrm>
        </p:spPr>
        <p:txBody>
          <a:bodyPr>
            <a:normAutofit fontScale="92500"/>
          </a:bodyPr>
          <a:lstStyle/>
          <a:p>
            <a:pPr lvl="0" algn="ctr"/>
            <a:r>
              <a:rPr lang="bs-Latn-B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Damir Omerčević, spec.pulmolog</a:t>
            </a:r>
          </a:p>
          <a:p>
            <a:pPr lvl="0" algn="ctr"/>
            <a:endParaRPr lang="bs-Latn-BA" dirty="0">
              <a:solidFill>
                <a:prstClr val="black"/>
              </a:solidFill>
            </a:endParaRPr>
          </a:p>
          <a:p>
            <a:pPr algn="ctr"/>
            <a:endParaRPr lang="bs-Latn-BA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19A4FE3-AF76-4E8A-9B76-1CA772B5838C}"/>
              </a:ext>
            </a:extLst>
          </p:cNvPr>
          <p:cNvSpPr txBox="1"/>
          <p:nvPr/>
        </p:nvSpPr>
        <p:spPr>
          <a:xfrm>
            <a:off x="3819525" y="6383089"/>
            <a:ext cx="3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dirty="0">
                <a:solidFill>
                  <a:prstClr val="black"/>
                </a:solidFill>
              </a:rPr>
              <a:t>Sarajevo, 22.11.2025</a:t>
            </a:r>
            <a:r>
              <a:rPr lang="bs-Latn-BA" dirty="0">
                <a:solidFill>
                  <a:prstClr val="black">
                    <a:tint val="75000"/>
                  </a:prstClr>
                </a:solidFill>
              </a:rPr>
              <a:t>.</a:t>
            </a:r>
          </a:p>
          <a:p>
            <a:pPr algn="ctr"/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99037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55E4E-E253-4873-9C03-3C2F87A0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634" y="476250"/>
            <a:ext cx="3856566" cy="838200"/>
          </a:xfrm>
        </p:spPr>
        <p:txBody>
          <a:bodyPr/>
          <a:lstStyle/>
          <a:p>
            <a:r>
              <a:rPr lang="bs-Latn-BA" dirty="0"/>
              <a:t>Vazokonstrikcija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708EDA1-3503-4769-9B03-A11D55297F94}"/>
              </a:ext>
            </a:extLst>
          </p:cNvPr>
          <p:cNvSpPr txBox="1"/>
          <p:nvPr/>
        </p:nvSpPr>
        <p:spPr>
          <a:xfrm>
            <a:off x="572029" y="1743075"/>
            <a:ext cx="92106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/>
              <a:t>Pacijenti koji reagiraju na oralnu primjenu kalcijevih antagonista zovu se responderi.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/>
              <a:t>Responderi imaju povišenu razinu unosa kalcija kroz kalcijeve kanale, a taj je unos potenciran smanjenjem membranskog potencijala.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/>
              <a:t>NO djeluje kao kalcijev antagonist,jer hiperplazira membranu aktivacijom kalijevih kanala, pa na taj način blokira kalcijeve kanale.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/>
              <a:t>Pretpostavlja se da je uzrok depolarizacije endogeni nedostatak hiperpolarizirajućih čimbenika ili njihovo suzbijanje.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/>
              <a:t>Dodatno se može tvrditi da hronična hipoksija mijenja proteinsku strukturu mišićnih stanica i da stijenka rezultira zadebljanjem i ukočenošću.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/>
              <a:t>Sve ove spoznaje otvaraju terapijsku perspektivu i omogućuju bolju prognozu te izbor medikamentozne terapije.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5974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8FFC2B-9D30-4045-AB24-4F9578A0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226" y="704851"/>
            <a:ext cx="3286124" cy="1006474"/>
          </a:xfrm>
        </p:spPr>
        <p:txBody>
          <a:bodyPr>
            <a:normAutofit/>
          </a:bodyPr>
          <a:lstStyle/>
          <a:p>
            <a:r>
              <a:rPr lang="bs-Latn-BA" sz="4400" dirty="0"/>
              <a:t>Tromboza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7C7A515-05A8-494E-829B-38A45AB4E1E5}"/>
              </a:ext>
            </a:extLst>
          </p:cNvPr>
          <p:cNvSpPr txBox="1"/>
          <p:nvPr/>
        </p:nvSpPr>
        <p:spPr>
          <a:xfrm>
            <a:off x="1191154" y="2286000"/>
            <a:ext cx="80295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Tromboza u krvnim žilama kojima je promjer od 200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m u pravilu je tromboza </a:t>
            </a:r>
            <a:r>
              <a:rPr lang="bs-Latn-BA" i="1" dirty="0">
                <a:latin typeface="Arial" panose="020B0604020202020204" pitchFamily="34" charset="0"/>
                <a:cs typeface="Arial" panose="020B0604020202020204" pitchFamily="34" charset="0"/>
              </a:rPr>
              <a:t>in situ,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a ne posljedica tromboembolijskog zbivanja.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Tromboza dalje smanjuje promjermale krvne žile i potiče njenu dalju pregradnju.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Kod većine pacijenata je to dominirajući patohistološki nalaz,pa se kod njih koristi i pojam „trombogena pulmonalnaarterijska bolest“.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In situ tromboza nalazi se prije svega kod već promjenjenih malih krvnih sudova u sklopu remodelinga.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To se može interpretiratikao posljedica teškog poremećaja endotelijalne funkcije,ali i obrnuto,kao aktivacija remodelinga zbog oslobađanja faktora koagulacije</a:t>
            </a:r>
          </a:p>
        </p:txBody>
      </p:sp>
    </p:spTree>
    <p:extLst>
      <p:ext uri="{BB962C8B-B14F-4D97-AF65-F5344CB8AC3E}">
        <p14:creationId xmlns:p14="http://schemas.microsoft.com/office/powerpoint/2010/main" val="360236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BA98C-C49A-4531-A758-FD14EFAC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56691" cy="1320800"/>
          </a:xfrm>
        </p:spPr>
        <p:txBody>
          <a:bodyPr/>
          <a:lstStyle/>
          <a:p>
            <a:r>
              <a:rPr lang="bs-Latn-BA" dirty="0"/>
              <a:t>Disbalans medijatora</a:t>
            </a:r>
          </a:p>
        </p:txBody>
      </p:sp>
      <p:pic>
        <p:nvPicPr>
          <p:cNvPr id="3" name="Picture 45" descr="balance">
            <a:extLst>
              <a:ext uri="{FF2B5EF4-FFF2-40B4-BE49-F238E27FC236}">
                <a16:creationId xmlns:a16="http://schemas.microsoft.com/office/drawing/2014/main" id="{F02DB354-364A-4756-B818-4CF2A4AA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37" y="4075986"/>
            <a:ext cx="4906966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9E9E79E-3770-4F64-9056-758400CC9709}"/>
              </a:ext>
            </a:extLst>
          </p:cNvPr>
          <p:cNvSpPr txBox="1"/>
          <p:nvPr/>
        </p:nvSpPr>
        <p:spPr>
          <a:xfrm>
            <a:off x="3495137" y="5132239"/>
            <a:ext cx="19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VAZODILATATORI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AABACE3-A71A-4D2D-97BA-07AB7461E35A}"/>
              </a:ext>
            </a:extLst>
          </p:cNvPr>
          <p:cNvSpPr txBox="1"/>
          <p:nvPr/>
        </p:nvSpPr>
        <p:spPr>
          <a:xfrm>
            <a:off x="6454507" y="5484225"/>
            <a:ext cx="220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VAZOKONSTRIKTORI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DFD52AE-03CB-4934-8A50-7A9349B90CB3}"/>
              </a:ext>
            </a:extLst>
          </p:cNvPr>
          <p:cNvSpPr txBox="1"/>
          <p:nvPr/>
        </p:nvSpPr>
        <p:spPr>
          <a:xfrm>
            <a:off x="3657600" y="924490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/>
              <a:t>Tri skupine sekundarnih faktora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81A3E94-D658-4B77-847B-7FAF0B122F2D}"/>
              </a:ext>
            </a:extLst>
          </p:cNvPr>
          <p:cNvSpPr txBox="1"/>
          <p:nvPr/>
        </p:nvSpPr>
        <p:spPr>
          <a:xfrm>
            <a:off x="142875" y="1541095"/>
            <a:ext cx="3571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Vazokonstrikcijske supstance: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Endotelin-1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Tromboksan A₂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Angiotenzin II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0855CB3-D901-4A1A-9BAA-CE508877BD24}"/>
              </a:ext>
            </a:extLst>
          </p:cNvPr>
          <p:cNvSpPr txBox="1"/>
          <p:nvPr/>
        </p:nvSpPr>
        <p:spPr>
          <a:xfrm>
            <a:off x="4330432" y="1541095"/>
            <a:ext cx="212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2. Faktor rasta: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TNF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IL-1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9433B45-6929-4DF6-BD9D-D2EE409177EB}"/>
              </a:ext>
            </a:extLst>
          </p:cNvPr>
          <p:cNvSpPr txBox="1"/>
          <p:nvPr/>
        </p:nvSpPr>
        <p:spPr>
          <a:xfrm>
            <a:off x="7070189" y="1510426"/>
            <a:ext cx="4086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3. Vazodilatatori (Antiproliferacija):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PGI₂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ANP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VIP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80B0096-C63B-4C57-9062-8438CCC3429F}"/>
              </a:ext>
            </a:extLst>
          </p:cNvPr>
          <p:cNvSpPr txBox="1"/>
          <p:nvPr/>
        </p:nvSpPr>
        <p:spPr>
          <a:xfrm>
            <a:off x="0" y="3173580"/>
            <a:ext cx="1185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Vaskularna opstrukcija nastaje pored vazokonstriktivnog remodeliranja i uslijed vazokonstriktivnih medijatora.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5809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22A882-7450-413C-AD5A-9435D021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259" y="0"/>
            <a:ext cx="5809191" cy="1320800"/>
          </a:xfrm>
        </p:spPr>
        <p:txBody>
          <a:bodyPr/>
          <a:lstStyle/>
          <a:p>
            <a:r>
              <a:rPr lang="bs-Latn-BA" dirty="0"/>
              <a:t>Feedback mehanizmi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B8D3595-02D6-4A62-B291-0E9DEE55C8BC}"/>
              </a:ext>
            </a:extLst>
          </p:cNvPr>
          <p:cNvSpPr txBox="1"/>
          <p:nvPr/>
        </p:nvSpPr>
        <p:spPr>
          <a:xfrm>
            <a:off x="307445" y="844550"/>
            <a:ext cx="11577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  1.Pozitivna povratna sprega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Pri nastajanju PAH djeluju umnoženi fizikalni faktori, zbog čega se razvija endotelna disfunkcija i rizik od in situ tromboze. K tome nastaju opsežne promjene genske ekspresije u pogođenim krvnim žilama.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Sve te promjene djeluju kao circulus vitiosus na pulmonalni pritisak i na remodeling krvnih žila.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B94621-FB32-4643-BA3A-1914E0D63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415209"/>
            <a:ext cx="8658226" cy="44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3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B698E17-BA69-4850-91B5-E47B3BB2EC8C}"/>
              </a:ext>
            </a:extLst>
          </p:cNvPr>
          <p:cNvSpPr txBox="1"/>
          <p:nvPr/>
        </p:nvSpPr>
        <p:spPr>
          <a:xfrm>
            <a:off x="619124" y="676275"/>
            <a:ext cx="86582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Negativna Povratna Sprega u PAH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2.1. Azot Monoksid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 Efekat: Povišena napetost zida PA dovodi do povećanog izlučivanja 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Paradoks: Hipoksemija blokira sintezu NO i održava vazokonstrikciju.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Test reaktivnosti: Služi za razlikovanje reverzibilnih stanja (Responderi) od uznapredovalog remodelinga.</a:t>
            </a:r>
          </a:p>
          <a:p>
            <a:pPr algn="just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2.2. Natriuretski Peptidi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Okidač: Sekrecija ANP i BNP se povećava s porastom tlaka u plućnim žilama.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Funkcija: Djeluju kao pulmonalni vazodilatatori.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ANP zaustavlja remodeling svojim antiproliferativnim svojstvima. Takođe samnjuju retenciju natrija i imaju natriuretski učinak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6798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543AFB-20E7-4F4A-B3EF-7B6A4879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354" y="55563"/>
            <a:ext cx="5190066" cy="1320800"/>
          </a:xfrm>
        </p:spPr>
        <p:txBody>
          <a:bodyPr/>
          <a:lstStyle/>
          <a:p>
            <a:r>
              <a:rPr lang="bs-Latn-BA" dirty="0"/>
              <a:t>Genetska predispozicija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DF51DCB-B335-4EB5-AF02-DF406A564C3C}"/>
              </a:ext>
            </a:extLst>
          </p:cNvPr>
          <p:cNvSpPr txBox="1"/>
          <p:nvPr/>
        </p:nvSpPr>
        <p:spPr>
          <a:xfrm>
            <a:off x="342900" y="1416050"/>
            <a:ext cx="8201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Javlja se u 75 % pacijenata sa poznatom porodičnom anamnezom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Pozitivna porodična anamneza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Kod &gt; 6 % pacijenata sa IPAH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10-20 % članova porodice oboli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Prenosi se autosomno dominantno i uključuju heterozigotne mutacije, germinativne linije receptora II proteina koštane morfogeneze (BMPR-II)</a:t>
            </a: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88">
            <a:extLst>
              <a:ext uri="{FF2B5EF4-FFF2-40B4-BE49-F238E27FC236}">
                <a16:creationId xmlns:a16="http://schemas.microsoft.com/office/drawing/2014/main" id="{1C5FBA0E-CD4C-4421-B858-8328D5BE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r="51022" b="42883"/>
          <a:stretch>
            <a:fillRect/>
          </a:stretch>
        </p:blipFill>
        <p:spPr bwMode="auto">
          <a:xfrm>
            <a:off x="9251576" y="-553"/>
            <a:ext cx="2985995" cy="342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21CB1E49-B29E-4A96-A72E-6B3E0EA25598}"/>
              </a:ext>
            </a:extLst>
          </p:cNvPr>
          <p:cNvGrpSpPr>
            <a:grpSpLocks/>
          </p:cNvGrpSpPr>
          <p:nvPr/>
        </p:nvGrpSpPr>
        <p:grpSpPr bwMode="auto">
          <a:xfrm>
            <a:off x="756864" y="3326279"/>
            <a:ext cx="9485312" cy="2692400"/>
            <a:chOff x="217" y="2160"/>
            <a:chExt cx="5975" cy="1696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FDF8A818-988A-4A77-B152-94BB5EFB7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24"/>
              <a:ext cx="2304" cy="3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t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sr-Latn-RS" sz="2400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93617FD8-50A6-47E6-BA54-A413C956E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" y="2997"/>
              <a:ext cx="5975" cy="707"/>
              <a:chOff x="633" y="1464"/>
              <a:chExt cx="5975" cy="707"/>
            </a:xfrm>
          </p:grpSpPr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DB1813F2-0558-4B2F-B469-084AF9A3A6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464"/>
                <a:ext cx="5393" cy="451"/>
                <a:chOff x="720" y="1464"/>
                <a:chExt cx="5393" cy="451"/>
              </a:xfrm>
            </p:grpSpPr>
            <p:sp>
              <p:nvSpPr>
                <p:cNvPr id="75" name="Rectangle 6">
                  <a:extLst>
                    <a:ext uri="{FF2B5EF4-FFF2-40B4-BE49-F238E27FC236}">
                      <a16:creationId xmlns:a16="http://schemas.microsoft.com/office/drawing/2014/main" id="{D4D3745C-D9B4-4F1D-9691-D0F8E8253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3" y="1473"/>
                  <a:ext cx="1695" cy="43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t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sr-Latn-RS" sz="2400"/>
                </a:p>
              </p:txBody>
            </p:sp>
            <p:sp>
              <p:nvSpPr>
                <p:cNvPr id="76" name="Rectangle 7">
                  <a:extLst>
                    <a:ext uri="{FF2B5EF4-FFF2-40B4-BE49-F238E27FC236}">
                      <a16:creationId xmlns:a16="http://schemas.microsoft.com/office/drawing/2014/main" id="{31F3F1A5-BA57-4709-AAD6-9DC14C234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3" y="1464"/>
                  <a:ext cx="151" cy="45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t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sr-Latn-RS" sz="2400"/>
                </a:p>
              </p:txBody>
            </p:sp>
            <p:sp>
              <p:nvSpPr>
                <p:cNvPr id="77" name="Rectangle 8">
                  <a:extLst>
                    <a:ext uri="{FF2B5EF4-FFF2-40B4-BE49-F238E27FC236}">
                      <a16:creationId xmlns:a16="http://schemas.microsoft.com/office/drawing/2014/main" id="{6B4F2366-D3BF-4766-9183-0F7C1E199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1467"/>
                  <a:ext cx="5393" cy="436"/>
                </a:xfrm>
                <a:prstGeom prst="rect">
                  <a:avLst/>
                </a:prstGeom>
                <a:noFill/>
                <a:ln w="5715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u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t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sr-Latn-RS" sz="2400"/>
                </a:p>
              </p:txBody>
            </p:sp>
            <p:sp>
              <p:nvSpPr>
                <p:cNvPr id="78" name="Line 9">
                  <a:extLst>
                    <a:ext uri="{FF2B5EF4-FFF2-40B4-BE49-F238E27FC236}">
                      <a16:creationId xmlns:a16="http://schemas.microsoft.com/office/drawing/2014/main" id="{B23CC3E4-1A87-4DA7-9701-ED1D48C4D5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1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sp>
              <p:nvSpPr>
                <p:cNvPr id="79" name="Line 10">
                  <a:extLst>
                    <a:ext uri="{FF2B5EF4-FFF2-40B4-BE49-F238E27FC236}">
                      <a16:creationId xmlns:a16="http://schemas.microsoft.com/office/drawing/2014/main" id="{67991039-E4D5-4841-8959-4941DC744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0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sp>
              <p:nvSpPr>
                <p:cNvPr id="80" name="Line 11">
                  <a:extLst>
                    <a:ext uri="{FF2B5EF4-FFF2-40B4-BE49-F238E27FC236}">
                      <a16:creationId xmlns:a16="http://schemas.microsoft.com/office/drawing/2014/main" id="{ACADF0BA-B1F6-4FCA-B428-D5BEDE298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52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sp>
              <p:nvSpPr>
                <p:cNvPr id="81" name="Line 12">
                  <a:extLst>
                    <a:ext uri="{FF2B5EF4-FFF2-40B4-BE49-F238E27FC236}">
                      <a16:creationId xmlns:a16="http://schemas.microsoft.com/office/drawing/2014/main" id="{0DF36C1C-5D1E-4D0C-90D2-A7F405626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8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sp>
              <p:nvSpPr>
                <p:cNvPr id="82" name="Line 13">
                  <a:extLst>
                    <a:ext uri="{FF2B5EF4-FFF2-40B4-BE49-F238E27FC236}">
                      <a16:creationId xmlns:a16="http://schemas.microsoft.com/office/drawing/2014/main" id="{7F70A9A8-D491-4DB2-9F52-8B77023AC6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2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sp>
              <p:nvSpPr>
                <p:cNvPr id="83" name="Line 14">
                  <a:extLst>
                    <a:ext uri="{FF2B5EF4-FFF2-40B4-BE49-F238E27FC236}">
                      <a16:creationId xmlns:a16="http://schemas.microsoft.com/office/drawing/2014/main" id="{520B30E7-A761-4C4D-9285-3F6F856C0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9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sp>
              <p:nvSpPr>
                <p:cNvPr id="84" name="Line 15">
                  <a:extLst>
                    <a:ext uri="{FF2B5EF4-FFF2-40B4-BE49-F238E27FC236}">
                      <a16:creationId xmlns:a16="http://schemas.microsoft.com/office/drawing/2014/main" id="{41BD4B6E-E8DD-4723-AFDE-8404E2282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5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sp>
              <p:nvSpPr>
                <p:cNvPr id="85" name="Line 16">
                  <a:extLst>
                    <a:ext uri="{FF2B5EF4-FFF2-40B4-BE49-F238E27FC236}">
                      <a16:creationId xmlns:a16="http://schemas.microsoft.com/office/drawing/2014/main" id="{9C151032-F1E9-4554-819E-181A592DCA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sp>
              <p:nvSpPr>
                <p:cNvPr id="86" name="Line 17">
                  <a:extLst>
                    <a:ext uri="{FF2B5EF4-FFF2-40B4-BE49-F238E27FC236}">
                      <a16:creationId xmlns:a16="http://schemas.microsoft.com/office/drawing/2014/main" id="{2ACF0F21-8C7A-48EA-8A18-5D1F61ABA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65" y="1467"/>
                  <a:ext cx="0" cy="43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</p:grpSp>
          <p:grpSp>
            <p:nvGrpSpPr>
              <p:cNvPr id="55" name="Group 18">
                <a:extLst>
                  <a:ext uri="{FF2B5EF4-FFF2-40B4-BE49-F238E27FC236}">
                    <a16:creationId xmlns:a16="http://schemas.microsoft.com/office/drawing/2014/main" id="{43509349-E0E8-4F2A-AAF4-A13678A2A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" y="1467"/>
                <a:ext cx="5975" cy="704"/>
                <a:chOff x="633" y="1467"/>
                <a:chExt cx="5975" cy="704"/>
              </a:xfrm>
            </p:grpSpPr>
            <p:sp>
              <p:nvSpPr>
                <p:cNvPr id="56" name="Line 19">
                  <a:extLst>
                    <a:ext uri="{FF2B5EF4-FFF2-40B4-BE49-F238E27FC236}">
                      <a16:creationId xmlns:a16="http://schemas.microsoft.com/office/drawing/2014/main" id="{87314FB8-A698-4C24-A4E2-729440210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2" y="1467"/>
                  <a:ext cx="0" cy="43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s-Latn-BA"/>
                </a:p>
              </p:txBody>
            </p:sp>
            <p:grpSp>
              <p:nvGrpSpPr>
                <p:cNvPr id="57" name="Group 20">
                  <a:extLst>
                    <a:ext uri="{FF2B5EF4-FFF2-40B4-BE49-F238E27FC236}">
                      <a16:creationId xmlns:a16="http://schemas.microsoft.com/office/drawing/2014/main" id="{D8048FDC-BD24-4FAB-B801-F5841563FE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3" y="1558"/>
                  <a:ext cx="5975" cy="613"/>
                  <a:chOff x="633" y="1366"/>
                  <a:chExt cx="5975" cy="613"/>
                </a:xfrm>
              </p:grpSpPr>
              <p:sp>
                <p:nvSpPr>
                  <p:cNvPr id="58" name="Text Box 21">
                    <a:extLst>
                      <a:ext uri="{FF2B5EF4-FFF2-40B4-BE49-F238E27FC236}">
                        <a16:creationId xmlns:a16="http://schemas.microsoft.com/office/drawing/2014/main" id="{5240BA30-76BC-4220-906F-CEFCCBE2A7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" y="1730"/>
                    <a:ext cx="63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u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t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100000"/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sr-Latn-RS" sz="1800" b="1">
                        <a:solidFill>
                          <a:schemeClr val="tx2"/>
                        </a:solidFill>
                        <a:latin typeface="Arial" panose="020B0604020202020204" pitchFamily="34" charset="0"/>
                      </a:rPr>
                      <a:t>5’</a:t>
                    </a:r>
                  </a:p>
                </p:txBody>
              </p:sp>
              <p:grpSp>
                <p:nvGrpSpPr>
                  <p:cNvPr id="59" name="Group 22">
                    <a:extLst>
                      <a:ext uri="{FF2B5EF4-FFF2-40B4-BE49-F238E27FC236}">
                        <a16:creationId xmlns:a16="http://schemas.microsoft.com/office/drawing/2014/main" id="{3D006639-3D04-4C3D-BC09-CE69FCF09D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81" y="1366"/>
                    <a:ext cx="2534" cy="243"/>
                    <a:chOff x="781" y="1366"/>
                    <a:chExt cx="2534" cy="243"/>
                  </a:xfrm>
                </p:grpSpPr>
                <p:sp>
                  <p:nvSpPr>
                    <p:cNvPr id="67" name="Text Box 23">
                      <a:extLst>
                        <a:ext uri="{FF2B5EF4-FFF2-40B4-BE49-F238E27FC236}">
                          <a16:creationId xmlns:a16="http://schemas.microsoft.com/office/drawing/2014/main" id="{6FAC3876-FB63-442F-9936-C6628C4C346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97" y="1366"/>
                      <a:ext cx="521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8" name="Text Box 24">
                      <a:extLst>
                        <a:ext uri="{FF2B5EF4-FFF2-40B4-BE49-F238E27FC236}">
                          <a16:creationId xmlns:a16="http://schemas.microsoft.com/office/drawing/2014/main" id="{8689E7C5-FE15-4936-BB84-D1434A9F230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00" y="1372"/>
                      <a:ext cx="521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9" name="Text Box 25">
                      <a:extLst>
                        <a:ext uri="{FF2B5EF4-FFF2-40B4-BE49-F238E27FC236}">
                          <a16:creationId xmlns:a16="http://schemas.microsoft.com/office/drawing/2014/main" id="{748DA000-6DDE-4D6A-B813-889ADA3B035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02" y="1378"/>
                      <a:ext cx="521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70" name="Text Box 26">
                      <a:extLst>
                        <a:ext uri="{FF2B5EF4-FFF2-40B4-BE49-F238E27FC236}">
                          <a16:creationId xmlns:a16="http://schemas.microsoft.com/office/drawing/2014/main" id="{1EE5A375-E0B1-4352-9B47-BDD9F93C82F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0" y="1372"/>
                      <a:ext cx="521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71" name="Text Box 27">
                      <a:extLst>
                        <a:ext uri="{FF2B5EF4-FFF2-40B4-BE49-F238E27FC236}">
                          <a16:creationId xmlns:a16="http://schemas.microsoft.com/office/drawing/2014/main" id="{79346467-293D-424C-B02B-85A4C2B05E8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94" y="1372"/>
                      <a:ext cx="521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72" name="Text Box 28">
                      <a:extLst>
                        <a:ext uri="{FF2B5EF4-FFF2-40B4-BE49-F238E27FC236}">
                          <a16:creationId xmlns:a16="http://schemas.microsoft.com/office/drawing/2014/main" id="{99D26DE7-D634-454F-BF84-21252370E8E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6" y="1372"/>
                      <a:ext cx="521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73" name="Text Box 29">
                      <a:extLst>
                        <a:ext uri="{FF2B5EF4-FFF2-40B4-BE49-F238E27FC236}">
                          <a16:creationId xmlns:a16="http://schemas.microsoft.com/office/drawing/2014/main" id="{3ABD31CA-58EB-486B-AE00-87AE541A044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5" y="1372"/>
                      <a:ext cx="5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74" name="Text Box 30">
                      <a:extLst>
                        <a:ext uri="{FF2B5EF4-FFF2-40B4-BE49-F238E27FC236}">
                          <a16:creationId xmlns:a16="http://schemas.microsoft.com/office/drawing/2014/main" id="{5657758E-2565-44FC-8A1D-DF102D4F437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1" y="1366"/>
                      <a:ext cx="521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Group 31">
                    <a:extLst>
                      <a:ext uri="{FF2B5EF4-FFF2-40B4-BE49-F238E27FC236}">
                        <a16:creationId xmlns:a16="http://schemas.microsoft.com/office/drawing/2014/main" id="{2BB730A0-B81B-41A9-8ABA-127CF0E99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7" y="1366"/>
                    <a:ext cx="3531" cy="613"/>
                    <a:chOff x="3077" y="1366"/>
                    <a:chExt cx="3531" cy="613"/>
                  </a:xfrm>
                </p:grpSpPr>
                <p:sp>
                  <p:nvSpPr>
                    <p:cNvPr id="61" name="Text Box 32">
                      <a:extLst>
                        <a:ext uri="{FF2B5EF4-FFF2-40B4-BE49-F238E27FC236}">
                          <a16:creationId xmlns:a16="http://schemas.microsoft.com/office/drawing/2014/main" id="{A2625A2E-55B5-4648-8DCD-3F90903A1F9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77" y="1372"/>
                      <a:ext cx="43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2" name="Text Box 33">
                      <a:extLst>
                        <a:ext uri="{FF2B5EF4-FFF2-40B4-BE49-F238E27FC236}">
                          <a16:creationId xmlns:a16="http://schemas.microsoft.com/office/drawing/2014/main" id="{1D9F4C8B-4857-492A-999B-D99EA7BF815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89" y="1372"/>
                      <a:ext cx="62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3" name="Text Box 34">
                      <a:extLst>
                        <a:ext uri="{FF2B5EF4-FFF2-40B4-BE49-F238E27FC236}">
                          <a16:creationId xmlns:a16="http://schemas.microsoft.com/office/drawing/2014/main" id="{4C890D79-F492-4606-A6B9-E53C972F94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62" y="1748"/>
                      <a:ext cx="64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3’</a:t>
                      </a:r>
                    </a:p>
                  </p:txBody>
                </p:sp>
                <p:sp>
                  <p:nvSpPr>
                    <p:cNvPr id="64" name="Text Box 35">
                      <a:extLst>
                        <a:ext uri="{FF2B5EF4-FFF2-40B4-BE49-F238E27FC236}">
                          <a16:creationId xmlns:a16="http://schemas.microsoft.com/office/drawing/2014/main" id="{320D1EB0-4143-46D3-8675-22AEE8A833B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72" y="1372"/>
                      <a:ext cx="62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11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5" name="Text Box 36">
                      <a:extLst>
                        <a:ext uri="{FF2B5EF4-FFF2-40B4-BE49-F238E27FC236}">
                          <a16:creationId xmlns:a16="http://schemas.microsoft.com/office/drawing/2014/main" id="{73FC29E1-F548-4733-B72A-2429E638E15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14" y="1372"/>
                      <a:ext cx="61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12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66" name="Text Box 37">
                      <a:extLst>
                        <a:ext uri="{FF2B5EF4-FFF2-40B4-BE49-F238E27FC236}">
                          <a16:creationId xmlns:a16="http://schemas.microsoft.com/office/drawing/2014/main" id="{4C7E0ACE-49F1-423F-82B7-428F4DDE7E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36" y="1366"/>
                      <a:ext cx="54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u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buChar char="t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Char char="–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GB" altLang="sr-Latn-RS" sz="1800" b="1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13</a:t>
                      </a:r>
                      <a:endParaRPr lang="en-GB" altLang="sr-Latn-RS" sz="1800" b="1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8" name="Group 38">
              <a:extLst>
                <a:ext uri="{FF2B5EF4-FFF2-40B4-BE49-F238E27FC236}">
                  <a16:creationId xmlns:a16="http://schemas.microsoft.com/office/drawing/2014/main" id="{C9F490E8-808C-458E-BDD4-7BC736C93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160"/>
              <a:ext cx="4846" cy="1696"/>
              <a:chOff x="336" y="2160"/>
              <a:chExt cx="4846" cy="1696"/>
            </a:xfrm>
          </p:grpSpPr>
          <p:sp>
            <p:nvSpPr>
              <p:cNvPr id="10" name="Oval 39">
                <a:extLst>
                  <a:ext uri="{FF2B5EF4-FFF2-40B4-BE49-F238E27FC236}">
                    <a16:creationId xmlns:a16="http://schemas.microsoft.com/office/drawing/2014/main" id="{22F39E65-B3E1-4336-88AD-60E994991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" y="3523"/>
                <a:ext cx="151" cy="146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1" name="Rectangle 40">
                <a:extLst>
                  <a:ext uri="{FF2B5EF4-FFF2-40B4-BE49-F238E27FC236}">
                    <a16:creationId xmlns:a16="http://schemas.microsoft.com/office/drawing/2014/main" id="{E88362B8-DCE1-42C9-BC7E-A3A44D852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7" y="2726"/>
                <a:ext cx="135" cy="125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B7E19DFC-0398-452C-9DE5-77A30E7B2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2543"/>
                <a:ext cx="135" cy="124"/>
              </a:xfrm>
              <a:prstGeom prst="rect">
                <a:avLst/>
              </a:prstGeom>
              <a:solidFill>
                <a:srgbClr val="00CC66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3" name="Rectangle 42">
                <a:extLst>
                  <a:ext uri="{FF2B5EF4-FFF2-40B4-BE49-F238E27FC236}">
                    <a16:creationId xmlns:a16="http://schemas.microsoft.com/office/drawing/2014/main" id="{C19C2837-789C-4522-A7B6-6B645CF26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2540"/>
                <a:ext cx="135" cy="124"/>
              </a:xfrm>
              <a:prstGeom prst="rect">
                <a:avLst/>
              </a:prstGeom>
              <a:solidFill>
                <a:srgbClr val="00CC66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4" name="AutoShape 43">
                <a:extLst>
                  <a:ext uri="{FF2B5EF4-FFF2-40B4-BE49-F238E27FC236}">
                    <a16:creationId xmlns:a16="http://schemas.microsoft.com/office/drawing/2014/main" id="{048BDA14-AB6A-4A96-918A-310330C76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707"/>
                <a:ext cx="161" cy="14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5" name="AutoShape 44">
                <a:extLst>
                  <a:ext uri="{FF2B5EF4-FFF2-40B4-BE49-F238E27FC236}">
                    <a16:creationId xmlns:a16="http://schemas.microsoft.com/office/drawing/2014/main" id="{BA49CD54-169F-42CA-985C-5166F51F1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521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6" name="AutoShape 45">
                <a:extLst>
                  <a:ext uri="{FF2B5EF4-FFF2-40B4-BE49-F238E27FC236}">
                    <a16:creationId xmlns:a16="http://schemas.microsoft.com/office/drawing/2014/main" id="{380DDC98-2F3D-4992-97C3-46046453F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2334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7" name="AutoShape 46">
                <a:extLst>
                  <a:ext uri="{FF2B5EF4-FFF2-40B4-BE49-F238E27FC236}">
                    <a16:creationId xmlns:a16="http://schemas.microsoft.com/office/drawing/2014/main" id="{EF9D4BFF-AB51-4076-964B-7D51F5BBE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707"/>
                <a:ext cx="161" cy="14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8" name="AutoShape 47">
                <a:extLst>
                  <a:ext uri="{FF2B5EF4-FFF2-40B4-BE49-F238E27FC236}">
                    <a16:creationId xmlns:a16="http://schemas.microsoft.com/office/drawing/2014/main" id="{FBB3D97E-E1DB-4785-84A6-C94BDB8AC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2707"/>
                <a:ext cx="161" cy="14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19" name="AutoShape 48">
                <a:extLst>
                  <a:ext uri="{FF2B5EF4-FFF2-40B4-BE49-F238E27FC236}">
                    <a16:creationId xmlns:a16="http://schemas.microsoft.com/office/drawing/2014/main" id="{FB4E7E36-6B89-4AC8-8FBD-5DBA21008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" y="2707"/>
                <a:ext cx="161" cy="14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0" name="Oval 49">
                <a:extLst>
                  <a:ext uri="{FF2B5EF4-FFF2-40B4-BE49-F238E27FC236}">
                    <a16:creationId xmlns:a16="http://schemas.microsoft.com/office/drawing/2014/main" id="{92669ED9-D393-4317-89B4-6533727AD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1" y="3530"/>
                <a:ext cx="151" cy="146"/>
              </a:xfrm>
              <a:prstGeom prst="ellips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1" name="Oval 50">
                <a:extLst>
                  <a:ext uri="{FF2B5EF4-FFF2-40B4-BE49-F238E27FC236}">
                    <a16:creationId xmlns:a16="http://schemas.microsoft.com/office/drawing/2014/main" id="{9D172CA8-06DF-47D0-85DF-82404EAEB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524"/>
                <a:ext cx="151" cy="146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2" name="AutoShape 51">
                <a:extLst>
                  <a:ext uri="{FF2B5EF4-FFF2-40B4-BE49-F238E27FC236}">
                    <a16:creationId xmlns:a16="http://schemas.microsoft.com/office/drawing/2014/main" id="{A4123330-798D-4102-8DE3-27D9E18FD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2325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3" name="Rectangle 52">
                <a:extLst>
                  <a:ext uri="{FF2B5EF4-FFF2-40B4-BE49-F238E27FC236}">
                    <a16:creationId xmlns:a16="http://schemas.microsoft.com/office/drawing/2014/main" id="{1DE95BF0-AE54-4493-9B28-593E96710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2726"/>
                <a:ext cx="135" cy="12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4" name="Rectangle 53">
                <a:extLst>
                  <a:ext uri="{FF2B5EF4-FFF2-40B4-BE49-F238E27FC236}">
                    <a16:creationId xmlns:a16="http://schemas.microsoft.com/office/drawing/2014/main" id="{4F6340B9-7B0F-4CD5-8632-B7AB93479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7" y="2356"/>
                <a:ext cx="135" cy="12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5" name="Rectangle 54">
                <a:extLst>
                  <a:ext uri="{FF2B5EF4-FFF2-40B4-BE49-F238E27FC236}">
                    <a16:creationId xmlns:a16="http://schemas.microsoft.com/office/drawing/2014/main" id="{EFE66921-9BE7-4C5E-925C-44C2675E1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7" y="2539"/>
                <a:ext cx="135" cy="125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6" name="Rectangle 55">
                <a:extLst>
                  <a:ext uri="{FF2B5EF4-FFF2-40B4-BE49-F238E27FC236}">
                    <a16:creationId xmlns:a16="http://schemas.microsoft.com/office/drawing/2014/main" id="{966A67F3-7946-4560-A792-1C554FBC3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" y="2732"/>
                <a:ext cx="135" cy="125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7" name="Rectangle 56">
                <a:extLst>
                  <a:ext uri="{FF2B5EF4-FFF2-40B4-BE49-F238E27FC236}">
                    <a16:creationId xmlns:a16="http://schemas.microsoft.com/office/drawing/2014/main" id="{F441BBC0-AF1C-41E1-80D3-45AD5BFD0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2353"/>
                <a:ext cx="135" cy="124"/>
              </a:xfrm>
              <a:prstGeom prst="rect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8" name="Rectangle 57">
                <a:extLst>
                  <a:ext uri="{FF2B5EF4-FFF2-40B4-BE49-F238E27FC236}">
                    <a16:creationId xmlns:a16="http://schemas.microsoft.com/office/drawing/2014/main" id="{5E951916-29D5-4ADF-A69C-717E67394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2160"/>
                <a:ext cx="135" cy="124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29" name="Rectangle 58">
                <a:extLst>
                  <a:ext uri="{FF2B5EF4-FFF2-40B4-BE49-F238E27FC236}">
                    <a16:creationId xmlns:a16="http://schemas.microsoft.com/office/drawing/2014/main" id="{018DB862-A7E0-4E7D-BE89-17C2A5573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" y="2539"/>
                <a:ext cx="135" cy="125"/>
              </a:xfrm>
              <a:prstGeom prst="rect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0" name="Rectangle 59">
                <a:extLst>
                  <a:ext uri="{FF2B5EF4-FFF2-40B4-BE49-F238E27FC236}">
                    <a16:creationId xmlns:a16="http://schemas.microsoft.com/office/drawing/2014/main" id="{E2547BD2-88E7-4769-817E-4FC251505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" y="2539"/>
                <a:ext cx="132" cy="12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1" name="AutoShape 60">
                <a:extLst>
                  <a:ext uri="{FF2B5EF4-FFF2-40B4-BE49-F238E27FC236}">
                    <a16:creationId xmlns:a16="http://schemas.microsoft.com/office/drawing/2014/main" id="{F5304131-AD6C-4DF1-B874-486EE4A05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" y="2707"/>
                <a:ext cx="151" cy="146"/>
              </a:xfrm>
              <a:prstGeom prst="plus">
                <a:avLst>
                  <a:gd name="adj" fmla="val 25000"/>
                </a:avLst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2" name="AutoShape 61">
                <a:extLst>
                  <a:ext uri="{FF2B5EF4-FFF2-40B4-BE49-F238E27FC236}">
                    <a16:creationId xmlns:a16="http://schemas.microsoft.com/office/drawing/2014/main" id="{6AB0E582-7DB9-4CDD-91D1-551FB9975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2707"/>
                <a:ext cx="151" cy="146"/>
              </a:xfrm>
              <a:prstGeom prst="plus">
                <a:avLst>
                  <a:gd name="adj" fmla="val 25000"/>
                </a:avLst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3" name="AutoShape 62">
                <a:extLst>
                  <a:ext uri="{FF2B5EF4-FFF2-40B4-BE49-F238E27FC236}">
                    <a16:creationId xmlns:a16="http://schemas.microsoft.com/office/drawing/2014/main" id="{16180FFD-57AB-4B21-9A93-DA60633D4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2707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4" name="AutoShape 63">
                <a:extLst>
                  <a:ext uri="{FF2B5EF4-FFF2-40B4-BE49-F238E27FC236}">
                    <a16:creationId xmlns:a16="http://schemas.microsoft.com/office/drawing/2014/main" id="{50E1AB14-46E5-4F16-A132-A89956C1E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2707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5" name="AutoShape 64">
                <a:extLst>
                  <a:ext uri="{FF2B5EF4-FFF2-40B4-BE49-F238E27FC236}">
                    <a16:creationId xmlns:a16="http://schemas.microsoft.com/office/drawing/2014/main" id="{B347C5D0-4F12-440F-B46F-6EB1E8F3C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2521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6" name="AutoShape 65">
                <a:extLst>
                  <a:ext uri="{FF2B5EF4-FFF2-40B4-BE49-F238E27FC236}">
                    <a16:creationId xmlns:a16="http://schemas.microsoft.com/office/drawing/2014/main" id="{D2947259-38C1-43BD-BBCD-C40B4718B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2707"/>
                <a:ext cx="160" cy="14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7" name="AutoShape 66">
                <a:extLst>
                  <a:ext uri="{FF2B5EF4-FFF2-40B4-BE49-F238E27FC236}">
                    <a16:creationId xmlns:a16="http://schemas.microsoft.com/office/drawing/2014/main" id="{4E987D83-A411-422D-A83A-005608FB0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521"/>
                <a:ext cx="160" cy="146"/>
              </a:xfrm>
              <a:prstGeom prst="triangle">
                <a:avLst>
                  <a:gd name="adj" fmla="val 50000"/>
                </a:avLst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8" name="AutoShape 67">
                <a:extLst>
                  <a:ext uri="{FF2B5EF4-FFF2-40B4-BE49-F238E27FC236}">
                    <a16:creationId xmlns:a16="http://schemas.microsoft.com/office/drawing/2014/main" id="{5D2D2D9A-7DE2-4770-AA89-0E920907E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" y="2707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39" name="AutoShape 68">
                <a:extLst>
                  <a:ext uri="{FF2B5EF4-FFF2-40B4-BE49-F238E27FC236}">
                    <a16:creationId xmlns:a16="http://schemas.microsoft.com/office/drawing/2014/main" id="{730693C2-FEBC-459B-AC5C-1FFBCA07C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2707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0" name="AutoShape 69">
                <a:extLst>
                  <a:ext uri="{FF2B5EF4-FFF2-40B4-BE49-F238E27FC236}">
                    <a16:creationId xmlns:a16="http://schemas.microsoft.com/office/drawing/2014/main" id="{4942F972-1D62-458E-AE92-B87179612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" y="2707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1" name="AutoShape 70">
                <a:extLst>
                  <a:ext uri="{FF2B5EF4-FFF2-40B4-BE49-F238E27FC236}">
                    <a16:creationId xmlns:a16="http://schemas.microsoft.com/office/drawing/2014/main" id="{97CD292F-462E-4F14-A449-2080C158F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701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2" name="Oval 71">
                <a:extLst>
                  <a:ext uri="{FF2B5EF4-FFF2-40B4-BE49-F238E27FC236}">
                    <a16:creationId xmlns:a16="http://schemas.microsoft.com/office/drawing/2014/main" id="{B1F16AF7-1138-4090-9A95-5E1D38A3E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3" y="3530"/>
                <a:ext cx="151" cy="14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85E6206A-64E8-4CB3-B84F-F53F2678D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708"/>
                <a:ext cx="151" cy="14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4" name="Oval 73">
                <a:extLst>
                  <a:ext uri="{FF2B5EF4-FFF2-40B4-BE49-F238E27FC236}">
                    <a16:creationId xmlns:a16="http://schemas.microsoft.com/office/drawing/2014/main" id="{9DBBB8C0-8289-4061-994C-5E0FCFAD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3530"/>
                <a:ext cx="151" cy="146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5" name="Oval 74">
                <a:extLst>
                  <a:ext uri="{FF2B5EF4-FFF2-40B4-BE49-F238E27FC236}">
                    <a16:creationId xmlns:a16="http://schemas.microsoft.com/office/drawing/2014/main" id="{B0E606A2-E311-4169-B87B-0E227A4DB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3530"/>
                <a:ext cx="152" cy="146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6" name="Oval 75">
                <a:extLst>
                  <a:ext uri="{FF2B5EF4-FFF2-40B4-BE49-F238E27FC236}">
                    <a16:creationId xmlns:a16="http://schemas.microsoft.com/office/drawing/2014/main" id="{D80ED2DA-E561-4AED-A787-CEF6291CA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" y="3524"/>
                <a:ext cx="151" cy="146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7" name="Oval 76">
                <a:extLst>
                  <a:ext uri="{FF2B5EF4-FFF2-40B4-BE49-F238E27FC236}">
                    <a16:creationId xmlns:a16="http://schemas.microsoft.com/office/drawing/2014/main" id="{BBA7F9C3-2C6E-4FC3-A1C5-2D462CF88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3710"/>
                <a:ext cx="151" cy="146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8" name="Oval 77">
                <a:extLst>
                  <a:ext uri="{FF2B5EF4-FFF2-40B4-BE49-F238E27FC236}">
                    <a16:creationId xmlns:a16="http://schemas.microsoft.com/office/drawing/2014/main" id="{E5EA0079-F972-44CE-930D-678B8720E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3710"/>
                <a:ext cx="151" cy="146"/>
              </a:xfrm>
              <a:prstGeom prst="ellipse">
                <a:avLst/>
              </a:prstGeom>
              <a:solidFill>
                <a:srgbClr val="00CC66"/>
              </a:solidFill>
              <a:ln w="38100">
                <a:solidFill>
                  <a:srgbClr val="00CC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49" name="AutoShape 78">
                <a:extLst>
                  <a:ext uri="{FF2B5EF4-FFF2-40B4-BE49-F238E27FC236}">
                    <a16:creationId xmlns:a16="http://schemas.microsoft.com/office/drawing/2014/main" id="{687288F9-8B68-43E9-8947-2CA820F71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2707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50" name="Rectangle 79">
                <a:extLst>
                  <a:ext uri="{FF2B5EF4-FFF2-40B4-BE49-F238E27FC236}">
                    <a16:creationId xmlns:a16="http://schemas.microsoft.com/office/drawing/2014/main" id="{07220FA8-4179-4A6A-954D-7804C1715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2343"/>
                <a:ext cx="135" cy="125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51" name="AutoShape 80">
                <a:extLst>
                  <a:ext uri="{FF2B5EF4-FFF2-40B4-BE49-F238E27FC236}">
                    <a16:creationId xmlns:a16="http://schemas.microsoft.com/office/drawing/2014/main" id="{C102CA9C-9DDB-408D-994B-BCC925EAD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" y="2707"/>
                <a:ext cx="160" cy="146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52" name="Oval 81">
                <a:extLst>
                  <a:ext uri="{FF2B5EF4-FFF2-40B4-BE49-F238E27FC236}">
                    <a16:creationId xmlns:a16="http://schemas.microsoft.com/office/drawing/2014/main" id="{50ACD540-A538-4D5F-87F6-37001C835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" y="3710"/>
                <a:ext cx="151" cy="146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  <p:sp>
            <p:nvSpPr>
              <p:cNvPr id="53" name="AutoShape 82">
                <a:extLst>
                  <a:ext uri="{FF2B5EF4-FFF2-40B4-BE49-F238E27FC236}">
                    <a16:creationId xmlns:a16="http://schemas.microsoft.com/office/drawing/2014/main" id="{EE6F95F8-ADF3-495F-BB98-4E91D8301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" y="2701"/>
                <a:ext cx="161" cy="146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3810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t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sr-Latn-RS" sz="2400"/>
              </a:p>
            </p:txBody>
          </p:sp>
        </p:grpSp>
        <p:sp>
          <p:nvSpPr>
            <p:cNvPr id="9" name="Rectangle 83">
              <a:extLst>
                <a:ext uri="{FF2B5EF4-FFF2-40B4-BE49-F238E27FC236}">
                  <a16:creationId xmlns:a16="http://schemas.microsoft.com/office/drawing/2014/main" id="{E3696023-AD26-492D-AE32-0EA807684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3006"/>
              <a:ext cx="907" cy="44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7" name="TekstniOkvir 86">
            <a:extLst>
              <a:ext uri="{FF2B5EF4-FFF2-40B4-BE49-F238E27FC236}">
                <a16:creationId xmlns:a16="http://schemas.microsoft.com/office/drawing/2014/main" id="{B0BA0873-8CA6-4A8B-B6DB-112535DA5F90}"/>
              </a:ext>
            </a:extLst>
          </p:cNvPr>
          <p:cNvSpPr txBox="1"/>
          <p:nvPr/>
        </p:nvSpPr>
        <p:spPr>
          <a:xfrm>
            <a:off x="1146972" y="6134081"/>
            <a:ext cx="8954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Ligand 	    </a:t>
            </a:r>
            <a:r>
              <a:rPr lang="bs-Latn-BA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Trans- 	</a:t>
            </a:r>
            <a:r>
              <a:rPr lang="bs-Latn-BA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</a:t>
            </a:r>
            <a:r>
              <a:rPr lang="en-US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Kinase			Cellular tail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binding 	   </a:t>
            </a:r>
            <a:r>
              <a:rPr lang="bs-Latn-BA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 membrane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r-Latn-R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3523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6B54A-CE37-4685-8DC4-E2EACBD8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734" y="76200"/>
            <a:ext cx="4047066" cy="733425"/>
          </a:xfrm>
        </p:spPr>
        <p:txBody>
          <a:bodyPr/>
          <a:lstStyle/>
          <a:p>
            <a:r>
              <a:rPr lang="bs-Latn-BA" dirty="0"/>
              <a:t>Zastoj srca u PH </a:t>
            </a:r>
          </a:p>
        </p:txBody>
      </p:sp>
      <p:pic>
        <p:nvPicPr>
          <p:cNvPr id="3" name="Picture 10">
            <a:hlinkClick r:id="" action="ppaction://media"/>
            <a:extLst>
              <a:ext uri="{FF2B5EF4-FFF2-40B4-BE49-F238E27FC236}">
                <a16:creationId xmlns:a16="http://schemas.microsoft.com/office/drawing/2014/main" id="{00AE8208-3838-4179-922E-67E165B85E7A}"/>
              </a:ext>
            </a:extLst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23925"/>
            <a:ext cx="49307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08A34DB-D9AF-472E-AA6C-DCE31F5370D3}"/>
              </a:ext>
            </a:extLst>
          </p:cNvPr>
          <p:cNvSpPr txBox="1"/>
          <p:nvPr/>
        </p:nvSpPr>
        <p:spPr>
          <a:xfrm>
            <a:off x="381000" y="5124450"/>
            <a:ext cx="4752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Dilatacija desne komore ( RV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RV hipokineza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Spljoštenost interventrilkularnog septuma i paradoksalno kretanje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Regurgitacija trikuspidalnog zaliska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555409E-682C-466B-861F-14DB0C99E287}"/>
              </a:ext>
            </a:extLst>
          </p:cNvPr>
          <p:cNvSpPr txBox="1"/>
          <p:nvPr/>
        </p:nvSpPr>
        <p:spPr>
          <a:xfrm>
            <a:off x="5953125" y="5124450"/>
            <a:ext cx="3600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Smanjen funkcija lijeve komore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Smanjena dijastolna komplijansa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Smanjena koronarna perfuzija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BAA17FB-D996-4ACB-BDE8-BD243B6E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923925"/>
            <a:ext cx="5491162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1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8C5F70DC-B67A-44BD-94EC-62F976F7ECB9}"/>
              </a:ext>
            </a:extLst>
          </p:cNvPr>
          <p:cNvSpPr txBox="1"/>
          <p:nvPr/>
        </p:nvSpPr>
        <p:spPr>
          <a:xfrm>
            <a:off x="2333625" y="854928"/>
            <a:ext cx="72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 !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C6A8305-80CE-4E49-926D-52A46D1E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905309"/>
            <a:ext cx="7981950" cy="425968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87BD00D-C202-4210-97E3-38FFD40E5D2B}"/>
              </a:ext>
            </a:extLst>
          </p:cNvPr>
          <p:cNvSpPr txBox="1"/>
          <p:nvPr/>
        </p:nvSpPr>
        <p:spPr>
          <a:xfrm>
            <a:off x="4319587" y="6276975"/>
            <a:ext cx="32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Ernst von Romberg</a:t>
            </a:r>
          </a:p>
        </p:txBody>
      </p:sp>
    </p:spTree>
    <p:extLst>
      <p:ext uri="{BB962C8B-B14F-4D97-AF65-F5344CB8AC3E}">
        <p14:creationId xmlns:p14="http://schemas.microsoft.com/office/powerpoint/2010/main" val="405013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7463E0-F666-4DD0-A07C-29E10ED1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5" y="88490"/>
            <a:ext cx="1770898" cy="619432"/>
          </a:xfrm>
        </p:spPr>
        <p:txBody>
          <a:bodyPr>
            <a:normAutofit fontScale="90000"/>
          </a:bodyPr>
          <a:lstStyle/>
          <a:p>
            <a:r>
              <a:rPr lang="bs-Latn-BA" dirty="0"/>
              <a:t>PAH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5C4C70E-4497-4ACC-8B86-E9AE3DB91BA3}"/>
              </a:ext>
            </a:extLst>
          </p:cNvPr>
          <p:cNvSpPr txBox="1"/>
          <p:nvPr/>
        </p:nvSpPr>
        <p:spPr>
          <a:xfrm>
            <a:off x="208627" y="810923"/>
            <a:ext cx="87543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PH je bolest višestrukih etiologija,</a:t>
            </a:r>
            <a:r>
              <a:rPr lang="vi-V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pogađa preko 100 miliona ljudi širom svijeta</a:t>
            </a:r>
            <a:endParaRPr lang="bs-Latn-B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hemodinamski definira kao srednji pritisak u plućnoj arteriji ≥ 25 mmHg u mirovanju</a:t>
            </a:r>
            <a:endParaRPr lang="bs-Latn-B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Karakterističan znak je povišen PVR --</a:t>
            </a:r>
            <a:r>
              <a:rPr lang="bs-Latn-B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--&gt;</a:t>
            </a:r>
            <a:r>
              <a:rPr lang="bs-Latn-B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dovodi do progresivnog povećanja pritiska PA ---&gt; kompenzatornom hipertrofijom desne komore i na kraju, zatajenjem srca.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Klinički, ove promjene plućnih krvnih sudova, u početku se manifestuju kao nespecifični simptomi, uključujući neobjašnjivu dispneu pri naporu, umor, bol u prsima i sinkopu. Znakovi disfunkcije desne komore takođe su prisutni.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solidFill>
                <a:prstClr val="black"/>
              </a:solidFill>
            </a:endParaRPr>
          </a:p>
          <a:p>
            <a:endParaRPr lang="bs-Latn-BA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3A055DA-59BA-4445-8B0A-53E00B82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3" y="2590800"/>
            <a:ext cx="8677582" cy="40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C042C1-95D7-4949-8F37-53C515B0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490"/>
            <a:ext cx="4168877" cy="707923"/>
          </a:xfrm>
        </p:spPr>
        <p:txBody>
          <a:bodyPr/>
          <a:lstStyle/>
          <a:p>
            <a:r>
              <a:rPr lang="bs-Latn-BA" dirty="0"/>
              <a:t>Plućna cirkulacija </a:t>
            </a:r>
          </a:p>
        </p:txBody>
      </p:sp>
      <p:pic>
        <p:nvPicPr>
          <p:cNvPr id="3" name="Picture 1" descr="Blood flow in the lungs and pulmonary arteries">
            <a:extLst>
              <a:ext uri="{FF2B5EF4-FFF2-40B4-BE49-F238E27FC236}">
                <a16:creationId xmlns:a16="http://schemas.microsoft.com/office/drawing/2014/main" id="{FF4595DE-2C9E-482C-8111-C9AC2B94A7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297"/>
            <a:ext cx="4041058" cy="5761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E20EA5F-D6AA-4340-AC0B-2130907E0F2B}"/>
              </a:ext>
            </a:extLst>
          </p:cNvPr>
          <p:cNvSpPr txBox="1"/>
          <p:nvPr/>
        </p:nvSpPr>
        <p:spPr>
          <a:xfrm>
            <a:off x="4382729" y="1371072"/>
            <a:ext cx="5275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Plućna cirkulacija je odgovorna za prenos deoksigenirane krvi iz srca u pluća i vraćanje oksigenirane krvi nazad u srce radi isporuke u sistemsku cirkulaciju.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Plućna cirkulacija se suočava se cijelim srčanim minutnim volumenom, nizak pritisak i plućni otpor se normalno održava zbog obilja malih plućnih arterija i kapilara sa velikom površinom poprečnog presjeka.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 kapilara se aktivira tokom vježbanja kako bi se održao nizak pritisak u PA.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PVR a sa posljedičnim povećanjem protiska u PA uočava se kod razvoja PH.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Poiseulleovoj jednačini, PVR je direktno proporcionalan dužini krvnog suda i viskoznosti krvi a indirektno proporcionalan poluprečniku krvnog suda na četvrtu / snagu.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6565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52F2C1A-FA6C-438B-A616-C5884E4C20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6" y="203533"/>
            <a:ext cx="6968472" cy="44271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2448B67-9C1D-4903-980E-4B575E40DD36}"/>
              </a:ext>
            </a:extLst>
          </p:cNvPr>
          <p:cNvSpPr txBox="1"/>
          <p:nvPr/>
        </p:nvSpPr>
        <p:spPr>
          <a:xfrm>
            <a:off x="523874" y="4933950"/>
            <a:ext cx="8810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Plućne arterije se sastoje od tri sloja: unutrašnje intime koja se sastoji od endotelnih ćelija plućne arterije (PAEC), srednjeg medijalnog sloja koji se sastoji od glatkih mišićnih ćelija plućne arterije (PASMC) i vanjskog adventicijskog sloja koji se uglavnom sastoji od fibroblasta (Slika 1). Abnormalnosti u funkciji svih ovih tipova ćelija su implicirane u razvoju plućne hiperplazije (PH).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2218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D513FE8B-6A37-4A21-95B1-036576FF5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06342"/>
              </p:ext>
            </p:extLst>
          </p:nvPr>
        </p:nvGraphicFramePr>
        <p:xfrm>
          <a:off x="800099" y="133349"/>
          <a:ext cx="10067925" cy="659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12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5A3A8-2459-41B5-9E1F-E0FC7237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725" y="497480"/>
            <a:ext cx="4523316" cy="752475"/>
          </a:xfrm>
        </p:spPr>
        <p:txBody>
          <a:bodyPr/>
          <a:lstStyle/>
          <a:p>
            <a:r>
              <a:rPr lang="bs-Latn-BA" dirty="0"/>
              <a:t>Patofiziologija PAH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623996D-8ECA-4E55-86B9-B2EF592CB15A}"/>
              </a:ext>
            </a:extLst>
          </p:cNvPr>
          <p:cNvSpPr txBox="1"/>
          <p:nvPr/>
        </p:nvSpPr>
        <p:spPr>
          <a:xfrm>
            <a:off x="566735" y="1735730"/>
            <a:ext cx="9072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Mnogi mehanizmi su jasni i zajednički svim grupama PH , uključujući vaskularno remodeliranje i povišeni PVR.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PVR kod PAH uključuje produženu vazokonstrikciju , nekontrolisano remodeliranje plućnih krvnih sudova i tromboza in situ.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PAH je multifaktorijalan, heterogen i širok spektar tipova ćelija unutar zidova krvnih sudova PA uključuje PAEC, PASMC, fibroblaste, upalne ćelije, i trombociti.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Utjecaji okoline mogu doprinijeti oštećenju i povredi PAEC-a. U zdravom stanju, fiziološki procesi popravka obnavljaju normalnu funkciju pluća putem proliferacije obližnjih EC-a i/ili regrutacije cirkulirajućih endotelnih progenitorskih ćelija (EPC).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PAH, oštećenje plućnih vaskularnih ćelija doprinosi degeneraciji mikrovaskulature i/ili remodeliranju arteriola. Kod pacijenata s nasljednom PAH, osnovne genetske mutacije povezane su s povećanom osjetljivošću na oštećenje i povredu PAEC-a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57931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4B388-1975-4821-BB19-98F8BEF8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05975" cy="1320800"/>
          </a:xfrm>
        </p:spPr>
        <p:txBody>
          <a:bodyPr/>
          <a:lstStyle/>
          <a:p>
            <a:r>
              <a:rPr lang="bs-Latn-BA" dirty="0"/>
              <a:t>Remodeling, vazokonstrikcija i in situ tromboza u plućnim arterijama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0E6E933-BE98-494D-82E2-1BA8E954419D}"/>
              </a:ext>
            </a:extLst>
          </p:cNvPr>
          <p:cNvSpPr txBox="1"/>
          <p:nvPr/>
        </p:nvSpPr>
        <p:spPr>
          <a:xfrm>
            <a:off x="257175" y="1476375"/>
            <a:ext cx="7439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trukturne promjene u plućnim arterijama koje se odigravaju usporedo sa st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epenom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i trajanjem vazokonstrikcije.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astupa lokalno pojačno tromboziranje malih plućnih arterija.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Napredovanjem ovoga procesa  smanjuje se njihov ukupan promjer, pa se stoga smanjenjuje i rastegljivosti prije svega zbog njihova zadebljanja i ukočenosti.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82D9A-422F-4079-AA84-F15655E1AF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280051"/>
            <a:ext cx="6457949" cy="3237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4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B48D29-CBD8-4533-AEEE-4B268891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"/>
            <a:ext cx="3142191" cy="704850"/>
          </a:xfrm>
        </p:spPr>
        <p:txBody>
          <a:bodyPr/>
          <a:lstStyle/>
          <a:p>
            <a:r>
              <a:rPr lang="bs-Latn-BA" dirty="0">
                <a:ea typeface="Calibri"/>
                <a:cs typeface="Times New Roman"/>
              </a:rPr>
              <a:t>Remodeling</a:t>
            </a:r>
            <a:endParaRPr lang="bs-Latn-BA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C906503-CE48-4543-BBB8-9E188DF6B775}"/>
              </a:ext>
            </a:extLst>
          </p:cNvPr>
          <p:cNvSpPr txBox="1"/>
          <p:nvPr/>
        </p:nvSpPr>
        <p:spPr>
          <a:xfrm>
            <a:off x="447675" y="1647825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BE5AA173-028D-4B89-9638-776899985D58}"/>
              </a:ext>
            </a:extLst>
          </p:cNvPr>
          <p:cNvSpPr/>
          <p:nvPr/>
        </p:nvSpPr>
        <p:spPr>
          <a:xfrm>
            <a:off x="3653632" y="223586"/>
            <a:ext cx="2868084" cy="149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Strukturne promjene u </a:t>
            </a:r>
          </a:p>
          <a:p>
            <a:pPr algn="ctr"/>
            <a:r>
              <a:rPr lang="bs-Latn-BA" dirty="0"/>
              <a:t>plućnim arterijama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22E25EFB-A864-4DE0-8245-78F863869FC9}"/>
              </a:ext>
            </a:extLst>
          </p:cNvPr>
          <p:cNvSpPr/>
          <p:nvPr/>
        </p:nvSpPr>
        <p:spPr>
          <a:xfrm rot="2739445">
            <a:off x="3898745" y="1616407"/>
            <a:ext cx="570894" cy="1331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287C03F-E334-4FF6-BCFE-02153D94F321}"/>
              </a:ext>
            </a:extLst>
          </p:cNvPr>
          <p:cNvSpPr/>
          <p:nvPr/>
        </p:nvSpPr>
        <p:spPr>
          <a:xfrm>
            <a:off x="880281" y="2677753"/>
            <a:ext cx="2660060" cy="1607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Velike se proširuju do aneurizmatskih oblika 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7EAE71CE-190A-4714-A632-2FC4885F66B7}"/>
              </a:ext>
            </a:extLst>
          </p:cNvPr>
          <p:cNvSpPr/>
          <p:nvPr/>
        </p:nvSpPr>
        <p:spPr>
          <a:xfrm rot="19086984">
            <a:off x="5648593" y="1660046"/>
            <a:ext cx="559312" cy="1365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280A4360-6951-4D7F-A255-A9BF7363D6B7}"/>
              </a:ext>
            </a:extLst>
          </p:cNvPr>
          <p:cNvSpPr/>
          <p:nvPr/>
        </p:nvSpPr>
        <p:spPr>
          <a:xfrm>
            <a:off x="6209695" y="2749588"/>
            <a:ext cx="2645356" cy="1595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Lumen malih plućnih arterija zbog pregradnje izrazito se smanjuje 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593B6D4-96FD-44C2-8DCF-6B9EF1AC6327}"/>
              </a:ext>
            </a:extLst>
          </p:cNvPr>
          <p:cNvSpPr/>
          <p:nvPr/>
        </p:nvSpPr>
        <p:spPr>
          <a:xfrm>
            <a:off x="8745794" y="252161"/>
            <a:ext cx="2752725" cy="1999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Remodeling primjenjuje se sam na primjene koje karakteriziraju male plućne arterije u procesu razvoja plućne hipertenzije</a:t>
            </a:r>
            <a:endParaRPr lang="bs-Latn-BA" dirty="0"/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88403D5C-11EF-40EF-9155-E491D72AE3E4}"/>
              </a:ext>
            </a:extLst>
          </p:cNvPr>
          <p:cNvCxnSpPr/>
          <p:nvPr/>
        </p:nvCxnSpPr>
        <p:spPr>
          <a:xfrm flipH="1">
            <a:off x="8855051" y="2544883"/>
            <a:ext cx="944584" cy="552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8528A24-C9F6-4CFD-B98D-43DC50C31041}"/>
              </a:ext>
            </a:extLst>
          </p:cNvPr>
          <p:cNvSpPr txBox="1"/>
          <p:nvPr/>
        </p:nvSpPr>
        <p:spPr>
          <a:xfrm>
            <a:off x="110676" y="4729962"/>
            <a:ext cx="11970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Prema distalno djelomično muskularizirane žile imaju pericite, intermedijarne ćelije , glatke mišićne ćelije.   U sasvim distalnim perifernim vaskularnim područjima nalaze se samo periciti koji imaju vazokonstriktivna svojstva.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Prema istaknutom njemačkom znanstveniku Wageworthu snažna i prolongirana vazokonstrikcija medijalne muskulature s hipertrofjom stijenke može zaustaviti daljnje promjene prema ireverzibilnima koje se nazivanju pleksi-formne lezije s fbrinoidnom nekrozom.</a:t>
            </a:r>
          </a:p>
        </p:txBody>
      </p:sp>
    </p:spTree>
    <p:extLst>
      <p:ext uri="{BB962C8B-B14F-4D97-AF65-F5344CB8AC3E}">
        <p14:creationId xmlns:p14="http://schemas.microsoft.com/office/powerpoint/2010/main" val="212689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CF4F86F-0F11-42AA-8DB1-BC343BA5BBB0}"/>
              </a:ext>
            </a:extLst>
          </p:cNvPr>
          <p:cNvSpPr txBox="1"/>
          <p:nvPr/>
        </p:nvSpPr>
        <p:spPr>
          <a:xfrm>
            <a:off x="1095375" y="978992"/>
            <a:ext cx="8362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Pod pojmom pleksiformne lezije opisuju se malene krvne žile pluća s relativno tankim stijenkama u čijem se lumenu stvaraju multipli, vijugavi kanali koji histološki podsjećaju na bubrežne glomerule. 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alutala angiogeneza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intraluminalna endotelna proliferacija i pokušaj neovaskularizacije . Prema drugima, riječ je o rekanalizaciji tromba in situ, pri čemu se kronična tromboembolijska plućna hipertenzija razlikuje samo po promjeru malih krvnih žila pluća. 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s-Latn-BA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bs-Latn-BA" dirty="0">
              <a:latin typeface="Calibri" pitchFamily="34" charset="0"/>
              <a:cs typeface="Calibri" pitchFamily="34" charset="0"/>
            </a:endParaRPr>
          </a:p>
          <a:p>
            <a:endParaRPr lang="bs-Latn-BA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5FB361B-CF54-4706-B5FA-011BEAFE8FAC}"/>
              </a:ext>
            </a:extLst>
          </p:cNvPr>
          <p:cNvSpPr txBox="1"/>
          <p:nvPr/>
        </p:nvSpPr>
        <p:spPr>
          <a:xfrm>
            <a:off x="3286124" y="3668791"/>
            <a:ext cx="362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Reverzni modeling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DF3A32F-451C-49FE-99CB-B735520BF5CC}"/>
              </a:ext>
            </a:extLst>
          </p:cNvPr>
          <p:cNvSpPr txBox="1"/>
          <p:nvPr/>
        </p:nvSpPr>
        <p:spPr>
          <a:xfrm>
            <a:off x="1095375" y="4419600"/>
            <a:ext cx="8010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Rasprava koja se vodi o mogućem pozitivnom djelovanju na medikamentoznu terapiju.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Stanja u kojima postoji samo hipertrofija medije i proliferacija intime su još reverzibilna, ako se na vrijeme otkloni njihov uzrok, a ireverzibilna su stanja s fibrinoidnom nekrozom i pleksiformnim lezijama.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48052878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1379</Words>
  <Application>Microsoft Office PowerPoint</Application>
  <PresentationFormat>Široki zaslon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Faseta</vt:lpstr>
      <vt:lpstr>Patofiziologija plućne arterijske hipertenzije</vt:lpstr>
      <vt:lpstr>PAH</vt:lpstr>
      <vt:lpstr>Plućna cirkulacija </vt:lpstr>
      <vt:lpstr>PowerPoint prezentacija</vt:lpstr>
      <vt:lpstr>PowerPoint prezentacija</vt:lpstr>
      <vt:lpstr>Patofiziologija PAH</vt:lpstr>
      <vt:lpstr>Remodeling, vazokonstrikcija i in situ tromboza u plućnim arterijama</vt:lpstr>
      <vt:lpstr>Remodeling</vt:lpstr>
      <vt:lpstr>PowerPoint prezentacija</vt:lpstr>
      <vt:lpstr>Vazokonstrikcija</vt:lpstr>
      <vt:lpstr>Tromboza</vt:lpstr>
      <vt:lpstr>Disbalans medijatora</vt:lpstr>
      <vt:lpstr>Feedback mehanizmi</vt:lpstr>
      <vt:lpstr>PowerPoint prezentacija</vt:lpstr>
      <vt:lpstr>Genetska predispozicija</vt:lpstr>
      <vt:lpstr>Zastoj srca u PH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Patofiziologija plućne arterijske hipertenzije</dc:title>
  <dc:creator>User</dc:creator>
  <cp:lastModifiedBy>User</cp:lastModifiedBy>
  <cp:revision>3</cp:revision>
  <dcterms:created xsi:type="dcterms:W3CDTF">2025-11-17T16:57:43Z</dcterms:created>
  <dcterms:modified xsi:type="dcterms:W3CDTF">2025-11-17T19:38:01Z</dcterms:modified>
</cp:coreProperties>
</file>